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8"/>
  </p:notesMasterIdLst>
  <p:sldIdLst>
    <p:sldId id="256" r:id="rId2"/>
    <p:sldId id="299" r:id="rId3"/>
    <p:sldId id="302" r:id="rId4"/>
    <p:sldId id="261" r:id="rId5"/>
    <p:sldId id="303" r:id="rId6"/>
    <p:sldId id="262" r:id="rId7"/>
    <p:sldId id="263" r:id="rId8"/>
    <p:sldId id="290" r:id="rId9"/>
    <p:sldId id="300" r:id="rId10"/>
    <p:sldId id="275" r:id="rId11"/>
    <p:sldId id="292" r:id="rId12"/>
    <p:sldId id="297" r:id="rId13"/>
    <p:sldId id="293" r:id="rId14"/>
    <p:sldId id="304" r:id="rId15"/>
    <p:sldId id="305" r:id="rId16"/>
    <p:sldId id="318" r:id="rId17"/>
    <p:sldId id="306" r:id="rId18"/>
    <p:sldId id="307" r:id="rId19"/>
    <p:sldId id="308" r:id="rId20"/>
    <p:sldId id="309" r:id="rId21"/>
    <p:sldId id="310" r:id="rId22"/>
    <p:sldId id="312" r:id="rId23"/>
    <p:sldId id="313" r:id="rId24"/>
    <p:sldId id="314" r:id="rId25"/>
    <p:sldId id="316" r:id="rId26"/>
    <p:sldId id="31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CFFFF"/>
    <a:srgbClr val="2946EB"/>
    <a:srgbClr val="A3EBEB"/>
    <a:srgbClr val="FF1BFC"/>
    <a:srgbClr val="FFB40B"/>
    <a:srgbClr val="EAAF84"/>
    <a:srgbClr val="FF68FC"/>
    <a:srgbClr val="5FE4EB"/>
    <a:srgbClr val="EAE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459" autoAdjust="0"/>
    <p:restoredTop sz="89500" autoAdjust="0"/>
  </p:normalViewPr>
  <p:slideViewPr>
    <p:cSldViewPr snapToGrid="0" snapToObjects="1">
      <p:cViewPr varScale="1">
        <p:scale>
          <a:sx n="81" d="100"/>
          <a:sy n="81" d="100"/>
        </p:scale>
        <p:origin x="114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C57B5-189B-E249-BA4D-3B7B9720A702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98757-BCF2-6349-B6A1-0C560A074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8757-BCF2-6349-B6A1-0C560A0740C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8757-BCF2-6349-B6A1-0C560A0740C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8757-BCF2-6349-B6A1-0C560A0740C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8757-BCF2-6349-B6A1-0C560A0740C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8757-BCF2-6349-B6A1-0C560A0740C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8757-BCF2-6349-B6A1-0C560A0740C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12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8757-BCF2-6349-B6A1-0C560A0740C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C8ABCE-3A45-0D44-8FF6-491C03FDA4DA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392DBFB-BCF9-C44A-8BC6-4C2DACA8F1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059" y="322642"/>
            <a:ext cx="6503964" cy="1472690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err="1">
                <a:latin typeface="Arial"/>
                <a:cs typeface="Arial"/>
              </a:rPr>
              <a:t>Navrattan</a:t>
            </a:r>
            <a:br>
              <a:rPr lang="en-US" i="1" dirty="0">
                <a:latin typeface="Arial"/>
                <a:cs typeface="Arial"/>
              </a:rPr>
            </a:br>
            <a:r>
              <a:rPr lang="en-US" i="1" dirty="0">
                <a:latin typeface="Arial"/>
                <a:cs typeface="Arial"/>
              </a:rPr>
              <a:t>Crete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059" y="3571029"/>
            <a:ext cx="6730286" cy="719399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 </a:t>
            </a:r>
            <a:r>
              <a:rPr lang="en-US" i="1" dirty="0">
                <a:solidFill>
                  <a:srgbClr val="CCFFCC"/>
                </a:solidFill>
                <a:latin typeface="Arial"/>
                <a:cs typeface="Arial"/>
              </a:rPr>
              <a:t>Green</a:t>
            </a:r>
            <a:r>
              <a:rPr lang="en-US" dirty="0">
                <a:latin typeface="Arial"/>
                <a:cs typeface="Arial"/>
              </a:rPr>
              <a:t>“</a:t>
            </a:r>
            <a:r>
              <a:rPr lang="en-US" dirty="0" err="1">
                <a:latin typeface="Arial"/>
                <a:cs typeface="Arial"/>
              </a:rPr>
              <a:t>Geopolymeric</a:t>
            </a:r>
            <a:r>
              <a:rPr lang="en-US" dirty="0">
                <a:latin typeface="Arial"/>
                <a:cs typeface="Arial"/>
              </a:rPr>
              <a:t> ”Cement Binder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9" y="4463399"/>
            <a:ext cx="3962400" cy="1816100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372256" y="5328653"/>
            <a:ext cx="926501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155" y="4290429"/>
            <a:ext cx="2260600" cy="2082800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58103" y="2605852"/>
            <a:ext cx="3490356" cy="541353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Creator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298757" y="322642"/>
            <a:ext cx="3487621" cy="2412176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645459"/>
            <a:ext cx="9144001" cy="1537195"/>
          </a:xfrm>
        </p:spPr>
        <p:txBody>
          <a:bodyPr>
            <a:normAutofit/>
          </a:bodyPr>
          <a:lstStyle/>
          <a:p>
            <a:pPr algn="l"/>
            <a:br>
              <a:rPr lang="en-US" sz="3200" dirty="0"/>
            </a:b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8" y="1006321"/>
            <a:ext cx="2582810" cy="3934082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826" y="997377"/>
            <a:ext cx="3016113" cy="3934082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656" y="997377"/>
            <a:ext cx="2957398" cy="3419069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TextBox 9"/>
          <p:cNvSpPr txBox="1"/>
          <p:nvPr/>
        </p:nvSpPr>
        <p:spPr>
          <a:xfrm>
            <a:off x="34229" y="5078504"/>
            <a:ext cx="262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Thin saw cut </a:t>
            </a:r>
            <a:r>
              <a:rPr lang="en-US" sz="2400" i="1" dirty="0">
                <a:latin typeface="Arial"/>
                <a:cs typeface="Arial"/>
              </a:rPr>
              <a:t>NC</a:t>
            </a:r>
            <a:r>
              <a:rPr lang="en-US" sz="2400" dirty="0">
                <a:latin typeface="Arial"/>
                <a:cs typeface="Arial"/>
              </a:rPr>
              <a:t> Slice is Heated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76382" y="5078504"/>
            <a:ext cx="26255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Cold water Poured onto Hot </a:t>
            </a:r>
            <a:r>
              <a:rPr lang="en-US" sz="2400" i="1" dirty="0">
                <a:latin typeface="Arial"/>
                <a:cs typeface="Arial"/>
              </a:rPr>
              <a:t>NC</a:t>
            </a:r>
            <a:r>
              <a:rPr lang="en-US" sz="2400" dirty="0">
                <a:latin typeface="Arial"/>
                <a:cs typeface="Arial"/>
              </a:rPr>
              <a:t> Slice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24652" y="4562127"/>
            <a:ext cx="262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Does Not Explode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94371" y="122295"/>
            <a:ext cx="4967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/>
                <a:cs typeface="Arial"/>
              </a:rPr>
              <a:t>This is a WOW!!!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8186" y="6334780"/>
            <a:ext cx="8207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AE77D"/>
                </a:solidFill>
                <a:latin typeface="Arial"/>
                <a:cs typeface="Arial"/>
              </a:rPr>
              <a:t>This would be IMPOSSIBLE with Portland Cement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654577" cy="759715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" y="1044222"/>
            <a:ext cx="914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FFFF"/>
                </a:solidFill>
                <a:latin typeface="Arial"/>
                <a:cs typeface="Arial"/>
              </a:rPr>
              <a:t>NC……. </a:t>
            </a:r>
            <a:r>
              <a:rPr lang="en-US" sz="2800" b="1" dirty="0">
                <a:latin typeface="Arial"/>
                <a:cs typeface="Arial"/>
              </a:rPr>
              <a:t>    </a:t>
            </a:r>
            <a:br>
              <a:rPr lang="en-US" sz="2800" b="1" dirty="0">
                <a:latin typeface="Arial"/>
                <a:cs typeface="Arial"/>
              </a:rPr>
            </a:br>
            <a:br>
              <a:rPr lang="en-US" sz="2800" dirty="0">
                <a:solidFill>
                  <a:srgbClr val="0CFFFF"/>
                </a:solidFill>
                <a:latin typeface="Arial"/>
                <a:cs typeface="Arial"/>
              </a:rPr>
            </a:br>
            <a:r>
              <a:rPr lang="en-US" sz="3600" i="1" dirty="0" err="1">
                <a:solidFill>
                  <a:srgbClr val="FFFFFF"/>
                </a:solidFill>
                <a:latin typeface="Arial"/>
                <a:cs typeface="Arial"/>
              </a:rPr>
              <a:t>Navrattan</a:t>
            </a:r>
            <a:r>
              <a:rPr lang="en-US" sz="3200" i="1" dirty="0">
                <a:solidFill>
                  <a:srgbClr val="FFFFFF"/>
                </a:solidFill>
                <a:latin typeface="Arial"/>
                <a:cs typeface="Arial"/>
              </a:rPr>
              <a:t>Crete </a:t>
            </a:r>
            <a:r>
              <a:rPr lang="en-US" sz="3200" dirty="0">
                <a:solidFill>
                  <a:srgbClr val="0CFFFF"/>
                </a:solidFill>
                <a:latin typeface="Arial"/>
                <a:cs typeface="Arial"/>
              </a:rPr>
              <a:t>absolutely </a:t>
            </a:r>
            <a:r>
              <a:rPr lang="en-US" sz="3200" dirty="0">
                <a:latin typeface="Arial"/>
                <a:cs typeface="Arial"/>
              </a:rPr>
              <a:t>Stops Oxidation ...</a:t>
            </a:r>
            <a:r>
              <a:rPr lang="en-US" sz="3200" dirty="0">
                <a:solidFill>
                  <a:srgbClr val="0CFFFF"/>
                </a:solidFill>
                <a:latin typeface="Arial"/>
                <a:cs typeface="Arial"/>
              </a:rPr>
              <a:t>your structures are forever.  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968" y="144706"/>
            <a:ext cx="4330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No More Rusty Re Bars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968" y="3204533"/>
            <a:ext cx="5155758" cy="3175947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8" name="Straight Connector 7"/>
          <p:cNvCxnSpPr/>
          <p:nvPr/>
        </p:nvCxnSpPr>
        <p:spPr>
          <a:xfrm>
            <a:off x="1826968" y="3204533"/>
            <a:ext cx="5155758" cy="317594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538546" y="3548038"/>
            <a:ext cx="2084754" cy="1715427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39" y="-645459"/>
            <a:ext cx="8832832" cy="759715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.   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744" y="69502"/>
            <a:ext cx="9077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/>
                <a:cs typeface="Arial"/>
              </a:rPr>
              <a:t>Permeablility</a:t>
            </a:r>
            <a:r>
              <a:rPr lang="en-US" sz="3200" b="1" dirty="0">
                <a:latin typeface="Arial"/>
                <a:cs typeface="Arial"/>
              </a:rPr>
              <a:t>.......Compare OPC 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lang="en-US" sz="3200" b="1" i="1" dirty="0">
                <a:solidFill>
                  <a:srgbClr val="FFFFFF"/>
                </a:solidFill>
                <a:latin typeface="Arial"/>
                <a:cs typeface="Arial"/>
              </a:rPr>
              <a:t>NC</a:t>
            </a:r>
            <a:r>
              <a:rPr lang="en-US" sz="3200" b="1" dirty="0">
                <a:latin typeface="Arial"/>
                <a:cs typeface="Arial"/>
              </a:rPr>
              <a:t>    </a:t>
            </a:r>
            <a:br>
              <a:rPr lang="en-US" sz="3200" b="1" dirty="0">
                <a:latin typeface="Arial"/>
                <a:cs typeface="Arial"/>
              </a:rPr>
            </a:br>
            <a:br>
              <a:rPr lang="en-US" sz="3200" dirty="0">
                <a:latin typeface="Arial"/>
                <a:cs typeface="Arial"/>
              </a:rPr>
            </a:br>
            <a:endParaRPr lang="en-US" sz="32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2214" y="714323"/>
            <a:ext cx="4291786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FF"/>
                </a:solidFill>
                <a:latin typeface="Arial"/>
                <a:cs typeface="Arial"/>
              </a:rPr>
              <a:t>NC</a:t>
            </a:r>
          </a:p>
          <a:p>
            <a:r>
              <a:rPr lang="en-US" sz="2800" dirty="0">
                <a:latin typeface="Arial"/>
                <a:cs typeface="Arial"/>
              </a:rPr>
              <a:t>Is hydrophobic, which means liquids will not penetrate like they do with OPC. 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Great for: </a:t>
            </a:r>
          </a:p>
          <a:p>
            <a:r>
              <a:rPr lang="en-US" sz="2800" dirty="0">
                <a:latin typeface="Arial"/>
                <a:cs typeface="Arial"/>
              </a:rPr>
              <a:t>• Waterproof basements</a:t>
            </a:r>
          </a:p>
          <a:p>
            <a:r>
              <a:rPr lang="en-US" sz="2800" dirty="0">
                <a:latin typeface="Arial"/>
                <a:cs typeface="Arial"/>
              </a:rPr>
              <a:t>• Pipe Coatings</a:t>
            </a:r>
          </a:p>
          <a:p>
            <a:r>
              <a:rPr lang="en-US" sz="2800" dirty="0">
                <a:latin typeface="Arial"/>
                <a:cs typeface="Arial"/>
              </a:rPr>
              <a:t>• Countertops</a:t>
            </a:r>
          </a:p>
          <a:p>
            <a:r>
              <a:rPr lang="en-US" sz="2800" dirty="0">
                <a:latin typeface="Arial"/>
                <a:cs typeface="Arial"/>
              </a:rPr>
              <a:t>• Wastewater tanks</a:t>
            </a:r>
          </a:p>
          <a:p>
            <a:r>
              <a:rPr lang="en-US" sz="2800" dirty="0">
                <a:latin typeface="Arial"/>
                <a:cs typeface="Arial"/>
              </a:rPr>
              <a:t>• Fish Farms</a:t>
            </a:r>
          </a:p>
          <a:p>
            <a:r>
              <a:rPr lang="en-US" sz="2800" dirty="0">
                <a:latin typeface="Arial"/>
                <a:cs typeface="Arial"/>
              </a:rPr>
              <a:t>• Boats, Docks</a:t>
            </a: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3" y="773849"/>
            <a:ext cx="4632154" cy="54195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1843" y="2203447"/>
            <a:ext cx="724515" cy="369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NC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1359" y="3780256"/>
            <a:ext cx="614708" cy="369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NC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645459"/>
            <a:ext cx="9144000" cy="759715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44320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     </a:t>
            </a:r>
            <a:br>
              <a:rPr lang="en-US" sz="2800" b="1" dirty="0">
                <a:latin typeface="Arial"/>
                <a:cs typeface="Arial"/>
              </a:rPr>
            </a:br>
            <a:br>
              <a:rPr lang="en-US" sz="2800" dirty="0">
                <a:latin typeface="Arial"/>
                <a:cs typeface="Arial"/>
              </a:rPr>
            </a:br>
            <a:r>
              <a:rPr lang="en-US" sz="3200" i="1" dirty="0">
                <a:latin typeface="Arial"/>
                <a:cs typeface="Arial"/>
              </a:rPr>
              <a:t>NC</a:t>
            </a:r>
            <a:r>
              <a:rPr lang="en-US" sz="3200" dirty="0">
                <a:latin typeface="Arial"/>
                <a:cs typeface="Arial"/>
              </a:rPr>
              <a:t> Surfaces are Ideal for Fish Farms, Boat Hulls, Docks 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423" y="144706"/>
            <a:ext cx="7742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/>
                <a:cs typeface="Arial"/>
              </a:rPr>
              <a:t>No Bacteria or Barnacles Can Live on </a:t>
            </a:r>
            <a:r>
              <a:rPr lang="en-US" sz="4800" i="1" dirty="0">
                <a:solidFill>
                  <a:srgbClr val="5FE4EB"/>
                </a:solidFill>
                <a:latin typeface="Arial"/>
                <a:cs typeface="Arial"/>
              </a:rPr>
              <a:t>NC</a:t>
            </a:r>
            <a:endParaRPr lang="en-US" sz="48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4052332"/>
            <a:ext cx="2921000" cy="1955800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259" y="4052332"/>
            <a:ext cx="2921001" cy="1943100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9" name="Straight Connector 8"/>
          <p:cNvCxnSpPr/>
          <p:nvPr/>
        </p:nvCxnSpPr>
        <p:spPr>
          <a:xfrm rot="10800000" flipV="1">
            <a:off x="1188720" y="4039632"/>
            <a:ext cx="2921000" cy="195580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 flipV="1">
            <a:off x="4874260" y="4039632"/>
            <a:ext cx="2921000" cy="195580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69959" y="6085256"/>
            <a:ext cx="159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No Barnacles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2568" y="6085256"/>
            <a:ext cx="139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No Bacteria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654577" cy="7597158"/>
          </a:xfrm>
        </p:spPr>
        <p:txBody>
          <a:bodyPr>
            <a:normAutofit/>
          </a:bodyPr>
          <a:lstStyle/>
          <a:p>
            <a:pPr algn="l"/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3022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/>
                <a:cs typeface="Comic Sans MS"/>
              </a:rPr>
              <a:t>     </a:t>
            </a:r>
            <a:br>
              <a:rPr lang="en-US" sz="2800" b="1" dirty="0">
                <a:latin typeface="Comic Sans MS"/>
                <a:cs typeface="Comic Sans MS"/>
              </a:rPr>
            </a:br>
            <a:br>
              <a:rPr lang="en-US" sz="2800" dirty="0">
                <a:latin typeface="Comic Sans MS"/>
                <a:cs typeface="Comic Sans MS"/>
              </a:rPr>
            </a:b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930" y="325275"/>
            <a:ext cx="8473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/>
                <a:cs typeface="Arial"/>
              </a:rPr>
              <a:t>Acid will not Destroy </a:t>
            </a:r>
            <a:r>
              <a:rPr lang="en-US" sz="4800" i="1" dirty="0">
                <a:latin typeface="Arial"/>
                <a:cs typeface="Arial"/>
              </a:rPr>
              <a:t>NC</a:t>
            </a:r>
            <a:r>
              <a:rPr lang="en-US" sz="4800" dirty="0">
                <a:latin typeface="Arial"/>
                <a:cs typeface="Arial"/>
              </a:rPr>
              <a:t> </a:t>
            </a:r>
            <a:br>
              <a:rPr lang="en-US" sz="4800" dirty="0">
                <a:latin typeface="Arial"/>
                <a:cs typeface="Arial"/>
              </a:rPr>
            </a:br>
            <a:r>
              <a:rPr lang="en-US" sz="4800" dirty="0">
                <a:latin typeface="Arial"/>
                <a:cs typeface="Arial"/>
              </a:rPr>
              <a:t> 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930" y="5238819"/>
            <a:ext cx="7742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EAE77D"/>
                </a:solidFill>
                <a:latin typeface="Arial"/>
                <a:cs typeface="Arial"/>
              </a:rPr>
              <a:t>A Portland Cement Block will dissolve in a Sulfuric acid solution in a few hours</a:t>
            </a:r>
            <a:r>
              <a:rPr lang="en-US" sz="3200" dirty="0">
                <a:latin typeface="Arial"/>
                <a:cs typeface="Arial"/>
              </a:rPr>
              <a:t> 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 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058"/>
          <a:stretch>
            <a:fillRect/>
          </a:stretch>
        </p:blipFill>
        <p:spPr>
          <a:xfrm>
            <a:off x="197793" y="2471999"/>
            <a:ext cx="8654577" cy="2647016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TextBox 8"/>
          <p:cNvSpPr txBox="1"/>
          <p:nvPr/>
        </p:nvSpPr>
        <p:spPr>
          <a:xfrm>
            <a:off x="0" y="123022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EAE77D"/>
                </a:solidFill>
                <a:latin typeface="Arial"/>
                <a:cs typeface="Arial"/>
              </a:rPr>
              <a:t>Portland Cement Deteriorating from exposure to Raw Sewage with 200 </a:t>
            </a:r>
            <a:r>
              <a:rPr lang="en-US" sz="3000" dirty="0" err="1">
                <a:solidFill>
                  <a:srgbClr val="EAE77D"/>
                </a:solidFill>
                <a:latin typeface="Arial"/>
                <a:cs typeface="Arial"/>
              </a:rPr>
              <a:t>ppm</a:t>
            </a:r>
            <a:r>
              <a:rPr lang="en-US" sz="3000" dirty="0">
                <a:solidFill>
                  <a:srgbClr val="EAE77D"/>
                </a:solidFill>
                <a:latin typeface="Arial"/>
                <a:cs typeface="Arial"/>
              </a:rPr>
              <a:t>  Hydrogen Sulfide</a:t>
            </a:r>
            <a:endParaRPr lang="en-US" sz="3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654577" cy="759715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3022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/>
                <a:cs typeface="Comic Sans MS"/>
              </a:rPr>
              <a:t>     </a:t>
            </a:r>
            <a:br>
              <a:rPr lang="en-US" sz="2800" b="1" dirty="0">
                <a:latin typeface="Comic Sans MS"/>
                <a:cs typeface="Comic Sans MS"/>
              </a:rPr>
            </a:br>
            <a:br>
              <a:rPr lang="en-US" sz="2800" dirty="0">
                <a:latin typeface="Comic Sans MS"/>
                <a:cs typeface="Comic Sans MS"/>
              </a:rPr>
            </a:b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903" y="144706"/>
            <a:ext cx="77420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latin typeface="Arial"/>
                <a:cs typeface="Arial"/>
              </a:rPr>
              <a:t>NC</a:t>
            </a:r>
            <a:r>
              <a:rPr lang="en-US" sz="4800" dirty="0">
                <a:latin typeface="Arial"/>
                <a:cs typeface="Arial"/>
              </a:rPr>
              <a:t> will bond and Not Delaminate from Old Portland Cement </a:t>
            </a:r>
            <a:br>
              <a:rPr lang="en-US" sz="4800" dirty="0">
                <a:latin typeface="Arial"/>
                <a:cs typeface="Arial"/>
              </a:rPr>
            </a:br>
            <a:r>
              <a:rPr lang="en-US" sz="4800" dirty="0">
                <a:latin typeface="Arial"/>
                <a:cs typeface="Arial"/>
              </a:rPr>
              <a:t>  </a:t>
            </a:r>
          </a:p>
        </p:txBody>
      </p:sp>
      <p:grpSp>
        <p:nvGrpSpPr>
          <p:cNvPr id="5" name="Group 7"/>
          <p:cNvGrpSpPr/>
          <p:nvPr/>
        </p:nvGrpSpPr>
        <p:grpSpPr>
          <a:xfrm>
            <a:off x="507903" y="2390301"/>
            <a:ext cx="901987" cy="3251200"/>
            <a:chOff x="980440" y="2615219"/>
            <a:chExt cx="1214120" cy="3251200"/>
          </a:xfrm>
        </p:grpSpPr>
        <p:sp>
          <p:nvSpPr>
            <p:cNvPr id="6" name="Rectangle 5"/>
            <p:cNvSpPr/>
            <p:nvPr/>
          </p:nvSpPr>
          <p:spPr>
            <a:xfrm>
              <a:off x="980440" y="2615219"/>
              <a:ext cx="1046480" cy="3251200"/>
            </a:xfrm>
            <a:prstGeom prst="rect">
              <a:avLst/>
            </a:prstGeom>
            <a:blipFill rotWithShape="1">
              <a:blip r:embed="rId3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26920" y="2615219"/>
              <a:ext cx="167640" cy="3251200"/>
            </a:xfrm>
            <a:prstGeom prst="rect">
              <a:avLst/>
            </a:prstGeom>
            <a:blipFill rotWithShape="1">
              <a:blip r:embed="rId4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16200000">
            <a:off x="5009398" y="1927397"/>
            <a:ext cx="618724" cy="5862320"/>
            <a:chOff x="980440" y="2615219"/>
            <a:chExt cx="1214120" cy="3251200"/>
          </a:xfrm>
        </p:grpSpPr>
        <p:sp>
          <p:nvSpPr>
            <p:cNvPr id="10" name="Rectangle 9"/>
            <p:cNvSpPr/>
            <p:nvPr/>
          </p:nvSpPr>
          <p:spPr>
            <a:xfrm>
              <a:off x="980440" y="2615219"/>
              <a:ext cx="1046480" cy="3251200"/>
            </a:xfrm>
            <a:prstGeom prst="rect">
              <a:avLst/>
            </a:prstGeom>
            <a:blipFill rotWithShape="1">
              <a:blip r:embed="rId3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26920" y="2615219"/>
              <a:ext cx="167640" cy="3251200"/>
            </a:xfrm>
            <a:prstGeom prst="rect">
              <a:avLst/>
            </a:prstGeom>
            <a:blipFill rotWithShape="1">
              <a:blip r:embed="rId4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29840" y="3413760"/>
            <a:ext cx="425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NC Bonds Without Chemical Additives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3211513" y="4066619"/>
            <a:ext cx="851534" cy="284480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1"/>
            <a:endCxn id="7" idx="1"/>
          </p:cNvCxnSpPr>
          <p:nvPr/>
        </p:nvCxnSpPr>
        <p:spPr>
          <a:xfrm rot="10800000" flipV="1">
            <a:off x="1285348" y="3598425"/>
            <a:ext cx="1244492" cy="417475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883" y="0"/>
            <a:ext cx="8676117" cy="394849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Arial"/>
                <a:cs typeface="Arial"/>
              </a:rPr>
              <a:t>An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Elastomer</a:t>
            </a:r>
            <a:r>
              <a:rPr lang="en-US" sz="4000" dirty="0">
                <a:latin typeface="Arial"/>
                <a:cs typeface="Arial"/>
              </a:rPr>
              <a:t> is 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a polymer with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Viscoelasticity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br>
              <a:rPr lang="en-US" sz="4000" dirty="0">
                <a:latin typeface="Arial"/>
                <a:cs typeface="Arial"/>
              </a:rPr>
            </a:br>
            <a:r>
              <a:rPr lang="en-US" sz="4000" dirty="0">
                <a:latin typeface="Arial"/>
                <a:cs typeface="Arial"/>
              </a:rPr>
              <a:t>NC is </a:t>
            </a:r>
            <a:r>
              <a:rPr lang="en-US" sz="4000" dirty="0">
                <a:solidFill>
                  <a:schemeClr val="tx1"/>
                </a:solidFill>
                <a:latin typeface="Arial"/>
                <a:cs typeface="Arial"/>
              </a:rPr>
              <a:t>Semi-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Elastic Polymeric Cement that has Flexibility and  Memory </a:t>
            </a:r>
            <a:br>
              <a:rPr lang="en-US" sz="4400" dirty="0">
                <a:latin typeface="Arial"/>
                <a:cs typeface="Arial"/>
              </a:rPr>
            </a:br>
            <a:endParaRPr lang="en-US" sz="44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33" y="4864331"/>
            <a:ext cx="6848265" cy="1854739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48074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5EF0F7"/>
                </a:solidFill>
                <a:latin typeface="Arial"/>
                <a:cs typeface="Arial"/>
              </a:rPr>
              <a:t>NC…….</a:t>
            </a:r>
            <a:r>
              <a:rPr lang="en-US" sz="2400" b="1" dirty="0">
                <a:latin typeface="Arial"/>
                <a:cs typeface="Arial"/>
              </a:rPr>
              <a:t>     </a:t>
            </a:r>
            <a:br>
              <a:rPr lang="en-US" sz="2400" b="1" dirty="0">
                <a:latin typeface="Arial"/>
                <a:cs typeface="Arial"/>
              </a:rPr>
            </a:b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Can be </a:t>
            </a:r>
            <a:r>
              <a:rPr lang="en-US" sz="2400" dirty="0">
                <a:solidFill>
                  <a:srgbClr val="03FFFF"/>
                </a:solidFill>
                <a:latin typeface="Arial"/>
                <a:cs typeface="Arial"/>
              </a:rPr>
              <a:t>Adjusted for Quick Setting Applications </a:t>
            </a:r>
            <a:r>
              <a:rPr lang="en-US" sz="2400" dirty="0">
                <a:latin typeface="Arial"/>
                <a:cs typeface="Arial"/>
              </a:rPr>
              <a:t>as in in Pre-casting, Slip-forming, Extruding or </a:t>
            </a:r>
            <a:r>
              <a:rPr lang="en-US" sz="2400" dirty="0" err="1">
                <a:latin typeface="Arial"/>
                <a:cs typeface="Arial"/>
              </a:rPr>
              <a:t>Pultruding</a:t>
            </a:r>
            <a:r>
              <a:rPr lang="en-US" sz="2400" dirty="0">
                <a:latin typeface="Arial"/>
                <a:cs typeface="Arial"/>
              </a:rPr>
              <a:t> - and can at least double production using the same forms</a:t>
            </a:r>
            <a:br>
              <a:rPr lang="en-US" sz="2400" dirty="0">
                <a:latin typeface="Arial"/>
                <a:cs typeface="Arial"/>
              </a:rPr>
            </a:b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Can be formulated to have an </a:t>
            </a:r>
            <a:r>
              <a:rPr lang="en-US" sz="2400" dirty="0">
                <a:solidFill>
                  <a:srgbClr val="03FFFF"/>
                </a:solidFill>
                <a:latin typeface="Arial"/>
                <a:cs typeface="Arial"/>
              </a:rPr>
              <a:t>Adjustable Set Time </a:t>
            </a:r>
            <a:r>
              <a:rPr lang="en-US" sz="2400" dirty="0">
                <a:latin typeface="Arial"/>
                <a:cs typeface="Arial"/>
              </a:rPr>
              <a:t>from minutes to several hours.</a:t>
            </a:r>
            <a:br>
              <a:rPr lang="en-US" sz="2400" dirty="0">
                <a:latin typeface="Arial"/>
                <a:cs typeface="Arial"/>
              </a:rPr>
            </a:br>
            <a:br>
              <a:rPr lang="en-US" sz="2400" dirty="0">
                <a:latin typeface="Arial"/>
                <a:cs typeface="Arial"/>
              </a:rPr>
            </a:b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7265" y="0"/>
            <a:ext cx="1581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Set time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99190" y="3508963"/>
            <a:ext cx="4092390" cy="2859852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/>
          <p:cNvSpPr txBox="1"/>
          <p:nvPr/>
        </p:nvSpPr>
        <p:spPr>
          <a:xfrm>
            <a:off x="28467" y="3979333"/>
            <a:ext cx="1965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/>
                <a:cs typeface="Arial"/>
              </a:rPr>
              <a:t>NC</a:t>
            </a:r>
            <a:r>
              <a:rPr lang="en-US" sz="2400" dirty="0">
                <a:latin typeface="Arial"/>
                <a:cs typeface="Arial"/>
              </a:rPr>
              <a:t> Cement blocks every 8 Seconds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20518" y="4545366"/>
            <a:ext cx="796644" cy="1588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br>
              <a:rPr lang="en-US" sz="3200" dirty="0"/>
            </a:b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rial"/>
                <a:cs typeface="Arial"/>
              </a:rPr>
              <a:t>Super- Insulator – almost no heat transfer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150113"/>
            <a:ext cx="901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Portland blocks would probably explode with that much heat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93" y="799630"/>
            <a:ext cx="4453702" cy="5191792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/>
          <p:cNvSpPr txBox="1"/>
          <p:nvPr/>
        </p:nvSpPr>
        <p:spPr>
          <a:xfrm>
            <a:off x="4891852" y="1759185"/>
            <a:ext cx="360303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Arial"/>
                <a:cs typeface="Arial"/>
              </a:rPr>
              <a:t>NC</a:t>
            </a:r>
            <a:r>
              <a:rPr lang="en-US" sz="2800" dirty="0">
                <a:latin typeface="Arial"/>
                <a:cs typeface="Arial"/>
              </a:rPr>
              <a:t> binder gives the cement super insulating  abilities no matter what aggregate is used – including cellulose or rock.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645459"/>
            <a:ext cx="9144001" cy="7597158"/>
          </a:xfrm>
        </p:spPr>
        <p:txBody>
          <a:bodyPr>
            <a:normAutofit/>
          </a:bodyPr>
          <a:lstStyle/>
          <a:p>
            <a:pPr algn="l"/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0051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5EF0F7"/>
                </a:solidFill>
                <a:latin typeface="Arial"/>
                <a:cs typeface="Arial"/>
              </a:rPr>
              <a:t>NC……</a:t>
            </a:r>
            <a:r>
              <a:rPr lang="en-US" sz="3200" b="1" dirty="0">
                <a:solidFill>
                  <a:srgbClr val="5EF0F7"/>
                </a:solidFill>
                <a:latin typeface="Arial"/>
                <a:cs typeface="Arial"/>
              </a:rPr>
              <a:t>.</a:t>
            </a:r>
            <a:r>
              <a:rPr lang="en-US" sz="3200" b="1" dirty="0">
                <a:latin typeface="Arial"/>
                <a:cs typeface="Arial"/>
              </a:rPr>
              <a:t>     </a:t>
            </a:r>
            <a:br>
              <a:rPr lang="en-US" sz="3200" b="1" dirty="0">
                <a:latin typeface="Arial"/>
                <a:cs typeface="Arial"/>
              </a:rPr>
            </a:b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Allows </a:t>
            </a:r>
            <a:r>
              <a:rPr lang="en-US" sz="3200" dirty="0">
                <a:solidFill>
                  <a:srgbClr val="03FFFF"/>
                </a:solidFill>
                <a:latin typeface="Arial"/>
                <a:cs typeface="Arial"/>
              </a:rPr>
              <a:t>Wood Chips or Mulch </a:t>
            </a:r>
            <a:r>
              <a:rPr lang="en-US" sz="3200" dirty="0">
                <a:latin typeface="Arial"/>
                <a:cs typeface="Arial"/>
              </a:rPr>
              <a:t>to be used for aggregate, to create a wood-like material that won’t rot, burn, or be eaten by insects.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7265" y="0"/>
            <a:ext cx="2831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Wood Products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259" y="3084762"/>
            <a:ext cx="2744341" cy="3577200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87460" y="3084762"/>
            <a:ext cx="2367030" cy="3577200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/>
          <p:cNvSpPr txBox="1"/>
          <p:nvPr/>
        </p:nvSpPr>
        <p:spPr>
          <a:xfrm>
            <a:off x="338667" y="5926667"/>
            <a:ext cx="170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NC Wood Pole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057" y="3705651"/>
            <a:ext cx="3278395" cy="1796381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TextBox 8"/>
          <p:cNvSpPr txBox="1"/>
          <p:nvPr/>
        </p:nvSpPr>
        <p:spPr>
          <a:xfrm>
            <a:off x="3341447" y="5557335"/>
            <a:ext cx="2142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NC Wood Cutaway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78741" y="0"/>
            <a:ext cx="9322741" cy="2336318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Arial"/>
                <a:cs typeface="Arial"/>
              </a:rPr>
              <a:t>Algae have been estimated to include anything from 30,000 to more than 1 million species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13" y="2665576"/>
            <a:ext cx="8745546" cy="41924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br>
              <a:rPr lang="en-US" sz="3200" dirty="0"/>
            </a:b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723506" y="288657"/>
            <a:ext cx="44555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3FFFF"/>
                </a:solidFill>
                <a:latin typeface="Arial"/>
                <a:cs typeface="Arial"/>
              </a:rPr>
              <a:t>Cast Wood Pole</a:t>
            </a:r>
          </a:p>
          <a:p>
            <a:r>
              <a:rPr lang="en-US" sz="4400" dirty="0">
                <a:latin typeface="Arial"/>
                <a:cs typeface="Arial"/>
              </a:rPr>
              <a:t>Is Nail-able, and Sounds like Wood when you hit it.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30" y="186044"/>
            <a:ext cx="2784861" cy="6553921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/>
          <p:cNvSpPr txBox="1"/>
          <p:nvPr/>
        </p:nvSpPr>
        <p:spPr>
          <a:xfrm>
            <a:off x="3723506" y="4349093"/>
            <a:ext cx="4455576" cy="212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Arial"/>
                <a:cs typeface="Arial"/>
              </a:rPr>
              <a:t>The many nails in the pole are from visitors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94741"/>
            <a:ext cx="84008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5EF0F7"/>
                </a:solidFill>
                <a:latin typeface="Arial"/>
                <a:cs typeface="Arial"/>
              </a:rPr>
              <a:t>NC</a:t>
            </a:r>
            <a:r>
              <a:rPr lang="en-US" sz="3200" dirty="0">
                <a:solidFill>
                  <a:srgbClr val="5EF0F7"/>
                </a:solidFill>
                <a:latin typeface="Arial"/>
                <a:cs typeface="Arial"/>
              </a:rPr>
              <a:t>…….</a:t>
            </a:r>
            <a:r>
              <a:rPr lang="en-US" sz="3200" dirty="0">
                <a:latin typeface="Arial"/>
                <a:cs typeface="Arial"/>
              </a:rPr>
              <a:t>                   </a:t>
            </a:r>
          </a:p>
          <a:p>
            <a:r>
              <a:rPr lang="en-US" sz="3200" dirty="0">
                <a:latin typeface="Arial"/>
                <a:cs typeface="Arial"/>
              </a:rPr>
              <a:t>Will NOT Dry or Crack Skin, as lime based OPC does.</a:t>
            </a:r>
            <a:br>
              <a:rPr lang="en-US" sz="3200" dirty="0">
                <a:latin typeface="Arial"/>
                <a:cs typeface="Arial"/>
              </a:rPr>
            </a:br>
            <a:br>
              <a:rPr lang="en-US" sz="3200" dirty="0">
                <a:latin typeface="Arial"/>
                <a:cs typeface="Arial"/>
              </a:rPr>
            </a:br>
            <a:br>
              <a:rPr lang="en-US" sz="3200" dirty="0">
                <a:solidFill>
                  <a:srgbClr val="FF68FC"/>
                </a:solidFill>
                <a:latin typeface="Arial"/>
                <a:cs typeface="Arial"/>
              </a:rPr>
            </a:br>
            <a:endParaRPr lang="en-US" sz="3200" dirty="0">
              <a:solidFill>
                <a:srgbClr val="FF68FC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793" y="162064"/>
            <a:ext cx="33522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/>
                <a:cs typeface="Arial"/>
              </a:rPr>
              <a:t>Personal Safety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147" y="2549407"/>
            <a:ext cx="5098980" cy="3142074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371" y="584776"/>
            <a:ext cx="89276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5EF0F7"/>
                </a:solidFill>
                <a:latin typeface="Arial"/>
                <a:cs typeface="Arial"/>
              </a:rPr>
              <a:t>NC</a:t>
            </a:r>
            <a:r>
              <a:rPr lang="en-US" sz="3200" b="1" dirty="0">
                <a:solidFill>
                  <a:srgbClr val="5EF0F7"/>
                </a:solidFill>
                <a:latin typeface="Arial"/>
                <a:cs typeface="Arial"/>
              </a:rPr>
              <a:t>…..</a:t>
            </a:r>
            <a:r>
              <a:rPr lang="en-US" sz="3200" b="1" dirty="0">
                <a:latin typeface="Arial"/>
                <a:cs typeface="Arial"/>
              </a:rPr>
              <a:t> </a:t>
            </a:r>
            <a:br>
              <a:rPr lang="en-US" sz="3200" b="1" dirty="0">
                <a:latin typeface="Arial"/>
                <a:cs typeface="Arial"/>
              </a:rPr>
            </a:b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Can be </a:t>
            </a:r>
            <a:r>
              <a:rPr lang="en-US" sz="3200" dirty="0">
                <a:solidFill>
                  <a:srgbClr val="03FFFF"/>
                </a:solidFill>
                <a:latin typeface="Arial"/>
                <a:cs typeface="Arial"/>
              </a:rPr>
              <a:t>Foamed, Painted, Rolled, or Sprayed.</a:t>
            </a:r>
            <a:br>
              <a:rPr lang="en-US" sz="3200" dirty="0">
                <a:solidFill>
                  <a:srgbClr val="03FFFF"/>
                </a:solidFill>
                <a:latin typeface="Arial"/>
                <a:cs typeface="Arial"/>
              </a:rPr>
            </a:b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Can be </a:t>
            </a:r>
            <a:r>
              <a:rPr lang="en-US" sz="3200" dirty="0">
                <a:solidFill>
                  <a:srgbClr val="03FFFF"/>
                </a:solidFill>
                <a:latin typeface="Arial"/>
                <a:cs typeface="Arial"/>
              </a:rPr>
              <a:t>Delivered</a:t>
            </a:r>
            <a:r>
              <a:rPr lang="en-US" sz="3200" dirty="0">
                <a:latin typeface="Arial"/>
                <a:cs typeface="Arial"/>
              </a:rPr>
              <a:t> on the </a:t>
            </a:r>
            <a:r>
              <a:rPr lang="en-US" sz="3200" dirty="0">
                <a:solidFill>
                  <a:srgbClr val="03FFFF"/>
                </a:solidFill>
                <a:latin typeface="Arial"/>
                <a:cs typeface="Arial"/>
              </a:rPr>
              <a:t>same trucks </a:t>
            </a:r>
          </a:p>
          <a:p>
            <a:r>
              <a:rPr lang="en-US" sz="3200" dirty="0">
                <a:latin typeface="Arial"/>
                <a:cs typeface="Arial"/>
              </a:rPr>
              <a:t>as traditional Portland cement.</a:t>
            </a:r>
            <a:br>
              <a:rPr lang="en-US" sz="3200" dirty="0">
                <a:latin typeface="Arial"/>
                <a:cs typeface="Arial"/>
              </a:rPr>
            </a:br>
            <a:br>
              <a:rPr lang="en-US" sz="3200" dirty="0">
                <a:latin typeface="Arial"/>
                <a:cs typeface="Arial"/>
              </a:rPr>
            </a:br>
            <a:endParaRPr lang="en-US" sz="32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6741" y="0"/>
            <a:ext cx="28406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/>
                <a:cs typeface="Arial"/>
              </a:rPr>
              <a:t>Application</a:t>
            </a:r>
            <a:endParaRPr lang="en-US" sz="3200" dirty="0">
              <a:latin typeface="Arial"/>
              <a:cs typeface="Arial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581107" y="3900359"/>
            <a:ext cx="3061591" cy="2103872"/>
            <a:chOff x="0" y="0"/>
            <a:chExt cx="728" cy="500"/>
          </a:xfrm>
        </p:grpSpPr>
        <p:sp>
          <p:nvSpPr>
            <p:cNvPr id="11" name="AutoShape 1"/>
            <p:cNvSpPr>
              <a:spLocks noChangeArrowheads="1"/>
            </p:cNvSpPr>
            <p:nvPr/>
          </p:nvSpPr>
          <p:spPr bwMode="auto">
            <a:xfrm>
              <a:off x="249" y="90"/>
              <a:ext cx="18" cy="69"/>
            </a:xfrm>
            <a:prstGeom prst="can">
              <a:avLst>
                <a:gd name="adj" fmla="val 37393"/>
              </a:avLst>
            </a:prstGeom>
            <a:solidFill>
              <a:srgbClr val="A214F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48" y="238"/>
              <a:ext cx="203" cy="49"/>
            </a:xfrm>
            <a:prstGeom prst="rect">
              <a:avLst/>
            </a:prstGeom>
            <a:solidFill>
              <a:srgbClr val="A214F8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32" y="294"/>
              <a:ext cx="135" cy="48"/>
            </a:xfrm>
            <a:prstGeom prst="rect">
              <a:avLst/>
            </a:prstGeom>
            <a:solidFill>
              <a:srgbClr val="90713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57" y="243"/>
              <a:ext cx="289" cy="93"/>
            </a:xfrm>
            <a:custGeom>
              <a:avLst/>
              <a:gdLst>
                <a:gd name="T0" fmla="*/ 88 w 285"/>
                <a:gd name="T1" fmla="*/ 0 h 93"/>
                <a:gd name="T2" fmla="*/ 104 w 285"/>
                <a:gd name="T3" fmla="*/ 7 h 93"/>
                <a:gd name="T4" fmla="*/ 141 w 285"/>
                <a:gd name="T5" fmla="*/ 19 h 93"/>
                <a:gd name="T6" fmla="*/ 220 w 285"/>
                <a:gd name="T7" fmla="*/ 28 h 93"/>
                <a:gd name="T8" fmla="*/ 271 w 285"/>
                <a:gd name="T9" fmla="*/ 27 h 93"/>
                <a:gd name="T10" fmla="*/ 285 w 285"/>
                <a:gd name="T11" fmla="*/ 27 h 93"/>
                <a:gd name="T12" fmla="*/ 212 w 285"/>
                <a:gd name="T13" fmla="*/ 61 h 93"/>
                <a:gd name="T14" fmla="*/ 189 w 285"/>
                <a:gd name="T15" fmla="*/ 71 h 93"/>
                <a:gd name="T16" fmla="*/ 165 w 285"/>
                <a:gd name="T17" fmla="*/ 86 h 93"/>
                <a:gd name="T18" fmla="*/ 159 w 285"/>
                <a:gd name="T19" fmla="*/ 93 h 93"/>
                <a:gd name="T20" fmla="*/ 28 w 285"/>
                <a:gd name="T21" fmla="*/ 67 h 93"/>
                <a:gd name="T22" fmla="*/ 0 w 285"/>
                <a:gd name="T23" fmla="*/ 61 h 93"/>
                <a:gd name="T24" fmla="*/ 12 w 285"/>
                <a:gd name="T25" fmla="*/ 44 h 93"/>
                <a:gd name="T26" fmla="*/ 53 w 285"/>
                <a:gd name="T27" fmla="*/ 18 h 93"/>
                <a:gd name="T28" fmla="*/ 80 w 285"/>
                <a:gd name="T29" fmla="*/ 5 h 93"/>
                <a:gd name="T30" fmla="*/ 88 w 285"/>
                <a:gd name="T31" fmla="*/ 0 h 9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5"/>
                <a:gd name="T49" fmla="*/ 0 h 93"/>
                <a:gd name="T50" fmla="*/ 285 w 285"/>
                <a:gd name="T51" fmla="*/ 93 h 9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5" h="93">
                  <a:moveTo>
                    <a:pt x="88" y="0"/>
                  </a:moveTo>
                  <a:lnTo>
                    <a:pt x="104" y="7"/>
                  </a:lnTo>
                  <a:lnTo>
                    <a:pt x="141" y="19"/>
                  </a:lnTo>
                  <a:lnTo>
                    <a:pt x="220" y="28"/>
                  </a:lnTo>
                  <a:lnTo>
                    <a:pt x="271" y="27"/>
                  </a:lnTo>
                  <a:lnTo>
                    <a:pt x="285" y="27"/>
                  </a:lnTo>
                  <a:cubicBezTo>
                    <a:pt x="275" y="33"/>
                    <a:pt x="228" y="54"/>
                    <a:pt x="212" y="61"/>
                  </a:cubicBezTo>
                  <a:cubicBezTo>
                    <a:pt x="196" y="68"/>
                    <a:pt x="197" y="67"/>
                    <a:pt x="189" y="71"/>
                  </a:cubicBezTo>
                  <a:lnTo>
                    <a:pt x="165" y="86"/>
                  </a:lnTo>
                  <a:lnTo>
                    <a:pt x="159" y="93"/>
                  </a:lnTo>
                  <a:lnTo>
                    <a:pt x="28" y="67"/>
                  </a:lnTo>
                  <a:lnTo>
                    <a:pt x="0" y="61"/>
                  </a:lnTo>
                  <a:lnTo>
                    <a:pt x="12" y="44"/>
                  </a:lnTo>
                  <a:lnTo>
                    <a:pt x="53" y="18"/>
                  </a:lnTo>
                  <a:lnTo>
                    <a:pt x="80" y="5"/>
                  </a:lnTo>
                  <a:cubicBezTo>
                    <a:pt x="82" y="3"/>
                    <a:pt x="88" y="0"/>
                    <a:pt x="88" y="0"/>
                  </a:cubicBezTo>
                  <a:close/>
                </a:path>
              </a:pathLst>
            </a:custGeom>
            <a:solidFill>
              <a:srgbClr val="373B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15" y="294"/>
              <a:ext cx="280" cy="49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51" y="149"/>
              <a:ext cx="293" cy="195"/>
            </a:xfrm>
            <a:custGeom>
              <a:avLst/>
              <a:gdLst>
                <a:gd name="T0" fmla="*/ 198 w 293"/>
                <a:gd name="T1" fmla="*/ 118 h 195"/>
                <a:gd name="T2" fmla="*/ 204 w 293"/>
                <a:gd name="T3" fmla="*/ 53 h 195"/>
                <a:gd name="T4" fmla="*/ 210 w 293"/>
                <a:gd name="T5" fmla="*/ 46 h 195"/>
                <a:gd name="T6" fmla="*/ 259 w 293"/>
                <a:gd name="T7" fmla="*/ 29 h 195"/>
                <a:gd name="T8" fmla="*/ 269 w 293"/>
                <a:gd name="T9" fmla="*/ 34 h 195"/>
                <a:gd name="T10" fmla="*/ 274 w 293"/>
                <a:gd name="T11" fmla="*/ 41 h 195"/>
                <a:gd name="T12" fmla="*/ 279 w 293"/>
                <a:gd name="T13" fmla="*/ 108 h 195"/>
                <a:gd name="T14" fmla="*/ 287 w 293"/>
                <a:gd name="T15" fmla="*/ 192 h 195"/>
                <a:gd name="T16" fmla="*/ 293 w 293"/>
                <a:gd name="T17" fmla="*/ 187 h 195"/>
                <a:gd name="T18" fmla="*/ 290 w 293"/>
                <a:gd name="T19" fmla="*/ 141 h 195"/>
                <a:gd name="T20" fmla="*/ 285 w 293"/>
                <a:gd name="T21" fmla="*/ 57 h 195"/>
                <a:gd name="T22" fmla="*/ 282 w 293"/>
                <a:gd name="T23" fmla="*/ 38 h 195"/>
                <a:gd name="T24" fmla="*/ 278 w 293"/>
                <a:gd name="T25" fmla="*/ 28 h 195"/>
                <a:gd name="T26" fmla="*/ 266 w 293"/>
                <a:gd name="T27" fmla="*/ 21 h 195"/>
                <a:gd name="T28" fmla="*/ 93 w 293"/>
                <a:gd name="T29" fmla="*/ 2 h 195"/>
                <a:gd name="T30" fmla="*/ 42 w 293"/>
                <a:gd name="T31" fmla="*/ 8 h 195"/>
                <a:gd name="T32" fmla="*/ 20 w 293"/>
                <a:gd name="T33" fmla="*/ 20 h 195"/>
                <a:gd name="T34" fmla="*/ 5 w 293"/>
                <a:gd name="T35" fmla="*/ 38 h 195"/>
                <a:gd name="T36" fmla="*/ 1 w 293"/>
                <a:gd name="T37" fmla="*/ 90 h 195"/>
                <a:gd name="T38" fmla="*/ 13 w 293"/>
                <a:gd name="T39" fmla="*/ 96 h 195"/>
                <a:gd name="T40" fmla="*/ 35 w 293"/>
                <a:gd name="T41" fmla="*/ 104 h 195"/>
                <a:gd name="T42" fmla="*/ 60 w 293"/>
                <a:gd name="T43" fmla="*/ 108 h 195"/>
                <a:gd name="T44" fmla="*/ 104 w 293"/>
                <a:gd name="T45" fmla="*/ 114 h 195"/>
                <a:gd name="T46" fmla="*/ 143 w 293"/>
                <a:gd name="T47" fmla="*/ 116 h 195"/>
                <a:gd name="T48" fmla="*/ 188 w 293"/>
                <a:gd name="T49" fmla="*/ 112 h 195"/>
                <a:gd name="T50" fmla="*/ 192 w 293"/>
                <a:gd name="T51" fmla="*/ 119 h 195"/>
                <a:gd name="T52" fmla="*/ 127 w 293"/>
                <a:gd name="T53" fmla="*/ 149 h 195"/>
                <a:gd name="T54" fmla="*/ 94 w 293"/>
                <a:gd name="T55" fmla="*/ 164 h 195"/>
                <a:gd name="T56" fmla="*/ 75 w 293"/>
                <a:gd name="T57" fmla="*/ 177 h 195"/>
                <a:gd name="T58" fmla="*/ 66 w 293"/>
                <a:gd name="T59" fmla="*/ 185 h 195"/>
                <a:gd name="T60" fmla="*/ 73 w 293"/>
                <a:gd name="T61" fmla="*/ 195 h 195"/>
                <a:gd name="T62" fmla="*/ 125 w 293"/>
                <a:gd name="T63" fmla="*/ 170 h 195"/>
                <a:gd name="T64" fmla="*/ 188 w 293"/>
                <a:gd name="T65" fmla="*/ 144 h 195"/>
                <a:gd name="T66" fmla="*/ 208 w 293"/>
                <a:gd name="T67" fmla="*/ 137 h 195"/>
                <a:gd name="T68" fmla="*/ 201 w 293"/>
                <a:gd name="T69" fmla="*/ 127 h 195"/>
                <a:gd name="T70" fmla="*/ 198 w 293"/>
                <a:gd name="T71" fmla="*/ 118 h 19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3"/>
                <a:gd name="T109" fmla="*/ 0 h 195"/>
                <a:gd name="T110" fmla="*/ 293 w 293"/>
                <a:gd name="T111" fmla="*/ 195 h 19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3" h="195">
                  <a:moveTo>
                    <a:pt x="198" y="118"/>
                  </a:moveTo>
                  <a:lnTo>
                    <a:pt x="204" y="53"/>
                  </a:lnTo>
                  <a:lnTo>
                    <a:pt x="210" y="46"/>
                  </a:lnTo>
                  <a:cubicBezTo>
                    <a:pt x="219" y="42"/>
                    <a:pt x="249" y="31"/>
                    <a:pt x="259" y="29"/>
                  </a:cubicBezTo>
                  <a:cubicBezTo>
                    <a:pt x="269" y="27"/>
                    <a:pt x="266" y="32"/>
                    <a:pt x="269" y="34"/>
                  </a:cubicBezTo>
                  <a:cubicBezTo>
                    <a:pt x="272" y="36"/>
                    <a:pt x="272" y="29"/>
                    <a:pt x="274" y="41"/>
                  </a:cubicBezTo>
                  <a:cubicBezTo>
                    <a:pt x="276" y="53"/>
                    <a:pt x="277" y="83"/>
                    <a:pt x="279" y="108"/>
                  </a:cubicBezTo>
                  <a:cubicBezTo>
                    <a:pt x="281" y="133"/>
                    <a:pt x="285" y="179"/>
                    <a:pt x="287" y="192"/>
                  </a:cubicBezTo>
                  <a:lnTo>
                    <a:pt x="293" y="187"/>
                  </a:lnTo>
                  <a:lnTo>
                    <a:pt x="290" y="141"/>
                  </a:lnTo>
                  <a:lnTo>
                    <a:pt x="285" y="57"/>
                  </a:lnTo>
                  <a:lnTo>
                    <a:pt x="282" y="38"/>
                  </a:lnTo>
                  <a:lnTo>
                    <a:pt x="278" y="28"/>
                  </a:lnTo>
                  <a:lnTo>
                    <a:pt x="266" y="21"/>
                  </a:lnTo>
                  <a:cubicBezTo>
                    <a:pt x="235" y="17"/>
                    <a:pt x="130" y="4"/>
                    <a:pt x="93" y="2"/>
                  </a:cubicBezTo>
                  <a:cubicBezTo>
                    <a:pt x="56" y="0"/>
                    <a:pt x="54" y="5"/>
                    <a:pt x="42" y="8"/>
                  </a:cubicBezTo>
                  <a:cubicBezTo>
                    <a:pt x="30" y="11"/>
                    <a:pt x="26" y="15"/>
                    <a:pt x="20" y="20"/>
                  </a:cubicBezTo>
                  <a:cubicBezTo>
                    <a:pt x="14" y="25"/>
                    <a:pt x="8" y="26"/>
                    <a:pt x="5" y="38"/>
                  </a:cubicBezTo>
                  <a:cubicBezTo>
                    <a:pt x="2" y="50"/>
                    <a:pt x="0" y="80"/>
                    <a:pt x="1" y="90"/>
                  </a:cubicBezTo>
                  <a:lnTo>
                    <a:pt x="13" y="96"/>
                  </a:lnTo>
                  <a:lnTo>
                    <a:pt x="35" y="104"/>
                  </a:lnTo>
                  <a:lnTo>
                    <a:pt x="60" y="108"/>
                  </a:lnTo>
                  <a:lnTo>
                    <a:pt x="104" y="114"/>
                  </a:lnTo>
                  <a:lnTo>
                    <a:pt x="143" y="116"/>
                  </a:lnTo>
                  <a:lnTo>
                    <a:pt x="188" y="112"/>
                  </a:lnTo>
                  <a:lnTo>
                    <a:pt x="192" y="119"/>
                  </a:lnTo>
                  <a:lnTo>
                    <a:pt x="127" y="149"/>
                  </a:lnTo>
                  <a:lnTo>
                    <a:pt x="94" y="164"/>
                  </a:lnTo>
                  <a:lnTo>
                    <a:pt x="75" y="177"/>
                  </a:lnTo>
                  <a:lnTo>
                    <a:pt x="66" y="185"/>
                  </a:lnTo>
                  <a:lnTo>
                    <a:pt x="73" y="195"/>
                  </a:lnTo>
                  <a:lnTo>
                    <a:pt x="125" y="170"/>
                  </a:lnTo>
                  <a:lnTo>
                    <a:pt x="188" y="144"/>
                  </a:lnTo>
                  <a:lnTo>
                    <a:pt x="208" y="137"/>
                  </a:lnTo>
                  <a:lnTo>
                    <a:pt x="201" y="127"/>
                  </a:lnTo>
                  <a:lnTo>
                    <a:pt x="198" y="118"/>
                  </a:lnTo>
                  <a:close/>
                </a:path>
              </a:pathLst>
            </a:custGeom>
            <a:solidFill>
              <a:srgbClr val="373B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9" y="302"/>
              <a:ext cx="175" cy="103"/>
            </a:xfrm>
            <a:custGeom>
              <a:avLst/>
              <a:gdLst>
                <a:gd name="T0" fmla="*/ 9 w 175"/>
                <a:gd name="T1" fmla="*/ 0 h 104"/>
                <a:gd name="T2" fmla="*/ 52 w 175"/>
                <a:gd name="T3" fmla="*/ 5 h 104"/>
                <a:gd name="T4" fmla="*/ 93 w 175"/>
                <a:gd name="T5" fmla="*/ 16 h 104"/>
                <a:gd name="T6" fmla="*/ 144 w 175"/>
                <a:gd name="T7" fmla="*/ 26 h 104"/>
                <a:gd name="T8" fmla="*/ 165 w 175"/>
                <a:gd name="T9" fmla="*/ 33 h 104"/>
                <a:gd name="T10" fmla="*/ 174 w 175"/>
                <a:gd name="T11" fmla="*/ 38 h 104"/>
                <a:gd name="T12" fmla="*/ 175 w 175"/>
                <a:gd name="T13" fmla="*/ 49 h 104"/>
                <a:gd name="T14" fmla="*/ 174 w 175"/>
                <a:gd name="T15" fmla="*/ 64 h 104"/>
                <a:gd name="T16" fmla="*/ 172 w 175"/>
                <a:gd name="T17" fmla="*/ 75 h 104"/>
                <a:gd name="T18" fmla="*/ 165 w 175"/>
                <a:gd name="T19" fmla="*/ 90 h 104"/>
                <a:gd name="T20" fmla="*/ 157 w 175"/>
                <a:gd name="T21" fmla="*/ 96 h 104"/>
                <a:gd name="T22" fmla="*/ 144 w 175"/>
                <a:gd name="T23" fmla="*/ 103 h 104"/>
                <a:gd name="T24" fmla="*/ 133 w 175"/>
                <a:gd name="T25" fmla="*/ 104 h 104"/>
                <a:gd name="T26" fmla="*/ 120 w 175"/>
                <a:gd name="T27" fmla="*/ 104 h 104"/>
                <a:gd name="T28" fmla="*/ 92 w 175"/>
                <a:gd name="T29" fmla="*/ 99 h 104"/>
                <a:gd name="T30" fmla="*/ 54 w 175"/>
                <a:gd name="T31" fmla="*/ 91 h 104"/>
                <a:gd name="T32" fmla="*/ 29 w 175"/>
                <a:gd name="T33" fmla="*/ 83 h 104"/>
                <a:gd name="T34" fmla="*/ 12 w 175"/>
                <a:gd name="T35" fmla="*/ 75 h 104"/>
                <a:gd name="T36" fmla="*/ 3 w 175"/>
                <a:gd name="T37" fmla="*/ 65 h 104"/>
                <a:gd name="T38" fmla="*/ 1 w 175"/>
                <a:gd name="T39" fmla="*/ 58 h 104"/>
                <a:gd name="T40" fmla="*/ 0 w 175"/>
                <a:gd name="T41" fmla="*/ 32 h 104"/>
                <a:gd name="T42" fmla="*/ 5 w 175"/>
                <a:gd name="T43" fmla="*/ 11 h 104"/>
                <a:gd name="T44" fmla="*/ 9 w 175"/>
                <a:gd name="T45" fmla="*/ 0 h 10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75"/>
                <a:gd name="T70" fmla="*/ 0 h 104"/>
                <a:gd name="T71" fmla="*/ 175 w 175"/>
                <a:gd name="T72" fmla="*/ 104 h 10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75" h="104">
                  <a:moveTo>
                    <a:pt x="9" y="0"/>
                  </a:moveTo>
                  <a:lnTo>
                    <a:pt x="52" y="5"/>
                  </a:lnTo>
                  <a:lnTo>
                    <a:pt x="93" y="16"/>
                  </a:lnTo>
                  <a:lnTo>
                    <a:pt x="144" y="26"/>
                  </a:lnTo>
                  <a:lnTo>
                    <a:pt x="165" y="33"/>
                  </a:lnTo>
                  <a:lnTo>
                    <a:pt x="174" y="38"/>
                  </a:lnTo>
                  <a:lnTo>
                    <a:pt x="175" y="49"/>
                  </a:lnTo>
                  <a:lnTo>
                    <a:pt x="174" y="64"/>
                  </a:lnTo>
                  <a:lnTo>
                    <a:pt x="172" y="75"/>
                  </a:lnTo>
                  <a:lnTo>
                    <a:pt x="165" y="90"/>
                  </a:lnTo>
                  <a:lnTo>
                    <a:pt x="157" y="96"/>
                  </a:lnTo>
                  <a:lnTo>
                    <a:pt x="144" y="103"/>
                  </a:lnTo>
                  <a:lnTo>
                    <a:pt x="133" y="104"/>
                  </a:lnTo>
                  <a:lnTo>
                    <a:pt x="120" y="104"/>
                  </a:lnTo>
                  <a:lnTo>
                    <a:pt x="92" y="99"/>
                  </a:lnTo>
                  <a:lnTo>
                    <a:pt x="54" y="91"/>
                  </a:lnTo>
                  <a:lnTo>
                    <a:pt x="29" y="83"/>
                  </a:lnTo>
                  <a:lnTo>
                    <a:pt x="12" y="75"/>
                  </a:lnTo>
                  <a:lnTo>
                    <a:pt x="3" y="65"/>
                  </a:lnTo>
                  <a:lnTo>
                    <a:pt x="1" y="58"/>
                  </a:lnTo>
                  <a:lnTo>
                    <a:pt x="0" y="32"/>
                  </a:lnTo>
                  <a:lnTo>
                    <a:pt x="5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208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65" y="318"/>
              <a:ext cx="127" cy="73"/>
            </a:xfrm>
            <a:custGeom>
              <a:avLst/>
              <a:gdLst>
                <a:gd name="T0" fmla="*/ 13 w 127"/>
                <a:gd name="T1" fmla="*/ 54 h 73"/>
                <a:gd name="T2" fmla="*/ 100 w 127"/>
                <a:gd name="T3" fmla="*/ 73 h 73"/>
                <a:gd name="T4" fmla="*/ 119 w 127"/>
                <a:gd name="T5" fmla="*/ 72 h 73"/>
                <a:gd name="T6" fmla="*/ 126 w 127"/>
                <a:gd name="T7" fmla="*/ 57 h 73"/>
                <a:gd name="T8" fmla="*/ 127 w 127"/>
                <a:gd name="T9" fmla="*/ 40 h 73"/>
                <a:gd name="T10" fmla="*/ 124 w 127"/>
                <a:gd name="T11" fmla="*/ 27 h 73"/>
                <a:gd name="T12" fmla="*/ 111 w 127"/>
                <a:gd name="T13" fmla="*/ 20 h 73"/>
                <a:gd name="T14" fmla="*/ 18 w 127"/>
                <a:gd name="T15" fmla="*/ 0 h 73"/>
                <a:gd name="T16" fmla="*/ 7 w 127"/>
                <a:gd name="T17" fmla="*/ 0 h 73"/>
                <a:gd name="T18" fmla="*/ 0 w 127"/>
                <a:gd name="T19" fmla="*/ 9 h 73"/>
                <a:gd name="T20" fmla="*/ 0 w 127"/>
                <a:gd name="T21" fmla="*/ 29 h 73"/>
                <a:gd name="T22" fmla="*/ 1 w 127"/>
                <a:gd name="T23" fmla="*/ 44 h 73"/>
                <a:gd name="T24" fmla="*/ 13 w 127"/>
                <a:gd name="T25" fmla="*/ 54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7"/>
                <a:gd name="T40" fmla="*/ 0 h 73"/>
                <a:gd name="T41" fmla="*/ 127 w 127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7" h="73">
                  <a:moveTo>
                    <a:pt x="13" y="54"/>
                  </a:moveTo>
                  <a:lnTo>
                    <a:pt x="100" y="73"/>
                  </a:lnTo>
                  <a:lnTo>
                    <a:pt x="119" y="72"/>
                  </a:lnTo>
                  <a:lnTo>
                    <a:pt x="126" y="57"/>
                  </a:lnTo>
                  <a:lnTo>
                    <a:pt x="127" y="40"/>
                  </a:lnTo>
                  <a:lnTo>
                    <a:pt x="124" y="27"/>
                  </a:lnTo>
                  <a:lnTo>
                    <a:pt x="111" y="20"/>
                  </a:lnTo>
                  <a:lnTo>
                    <a:pt x="18" y="0"/>
                  </a:lnTo>
                  <a:lnTo>
                    <a:pt x="7" y="0"/>
                  </a:lnTo>
                  <a:lnTo>
                    <a:pt x="0" y="9"/>
                  </a:lnTo>
                  <a:lnTo>
                    <a:pt x="0" y="29"/>
                  </a:lnTo>
                  <a:lnTo>
                    <a:pt x="1" y="44"/>
                  </a:lnTo>
                  <a:lnTo>
                    <a:pt x="13" y="54"/>
                  </a:lnTo>
                  <a:close/>
                </a:path>
              </a:pathLst>
            </a:custGeom>
            <a:pattFill prst="dkHorz">
              <a:fgClr>
                <a:srgbClr val="F20884"/>
              </a:fgClr>
              <a:bgClr>
                <a:srgbClr val="FFFFFF"/>
              </a:bgClr>
            </a:pattFill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49" y="174"/>
              <a:ext cx="87" cy="192"/>
            </a:xfrm>
            <a:custGeom>
              <a:avLst/>
              <a:gdLst>
                <a:gd name="T0" fmla="*/ 25 w 87"/>
                <a:gd name="T1" fmla="*/ 188 h 192"/>
                <a:gd name="T2" fmla="*/ 32 w 87"/>
                <a:gd name="T3" fmla="*/ 192 h 192"/>
                <a:gd name="T4" fmla="*/ 78 w 87"/>
                <a:gd name="T5" fmla="*/ 178 h 192"/>
                <a:gd name="T6" fmla="*/ 87 w 87"/>
                <a:gd name="T7" fmla="*/ 162 h 192"/>
                <a:gd name="T8" fmla="*/ 78 w 87"/>
                <a:gd name="T9" fmla="*/ 26 h 192"/>
                <a:gd name="T10" fmla="*/ 69 w 87"/>
                <a:gd name="T11" fmla="*/ 5 h 192"/>
                <a:gd name="T12" fmla="*/ 54 w 87"/>
                <a:gd name="T13" fmla="*/ 7 h 192"/>
                <a:gd name="T14" fmla="*/ 14 w 87"/>
                <a:gd name="T15" fmla="*/ 21 h 192"/>
                <a:gd name="T16" fmla="*/ 6 w 87"/>
                <a:gd name="T17" fmla="*/ 35 h 192"/>
                <a:gd name="T18" fmla="*/ 1 w 87"/>
                <a:gd name="T19" fmla="*/ 80 h 192"/>
                <a:gd name="T20" fmla="*/ 0 w 87"/>
                <a:gd name="T21" fmla="*/ 91 h 192"/>
                <a:gd name="T22" fmla="*/ 2 w 87"/>
                <a:gd name="T23" fmla="*/ 97 h 192"/>
                <a:gd name="T24" fmla="*/ 7 w 87"/>
                <a:gd name="T25" fmla="*/ 107 h 192"/>
                <a:gd name="T26" fmla="*/ 12 w 87"/>
                <a:gd name="T27" fmla="*/ 120 h 192"/>
                <a:gd name="T28" fmla="*/ 15 w 87"/>
                <a:gd name="T29" fmla="*/ 116 h 192"/>
                <a:gd name="T30" fmla="*/ 19 w 87"/>
                <a:gd name="T31" fmla="*/ 150 h 192"/>
                <a:gd name="T32" fmla="*/ 24 w 87"/>
                <a:gd name="T33" fmla="*/ 171 h 192"/>
                <a:gd name="T34" fmla="*/ 26 w 87"/>
                <a:gd name="T35" fmla="*/ 181 h 192"/>
                <a:gd name="T36" fmla="*/ 25 w 87"/>
                <a:gd name="T37" fmla="*/ 188 h 1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7"/>
                <a:gd name="T58" fmla="*/ 0 h 192"/>
                <a:gd name="T59" fmla="*/ 87 w 87"/>
                <a:gd name="T60" fmla="*/ 192 h 1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7" h="192">
                  <a:moveTo>
                    <a:pt x="25" y="188"/>
                  </a:moveTo>
                  <a:lnTo>
                    <a:pt x="32" y="192"/>
                  </a:lnTo>
                  <a:lnTo>
                    <a:pt x="78" y="178"/>
                  </a:lnTo>
                  <a:lnTo>
                    <a:pt x="87" y="162"/>
                  </a:lnTo>
                  <a:lnTo>
                    <a:pt x="78" y="26"/>
                  </a:lnTo>
                  <a:cubicBezTo>
                    <a:pt x="75" y="0"/>
                    <a:pt x="73" y="8"/>
                    <a:pt x="69" y="5"/>
                  </a:cubicBezTo>
                  <a:cubicBezTo>
                    <a:pt x="65" y="2"/>
                    <a:pt x="63" y="4"/>
                    <a:pt x="54" y="7"/>
                  </a:cubicBezTo>
                  <a:cubicBezTo>
                    <a:pt x="45" y="10"/>
                    <a:pt x="22" y="16"/>
                    <a:pt x="14" y="21"/>
                  </a:cubicBezTo>
                  <a:cubicBezTo>
                    <a:pt x="6" y="26"/>
                    <a:pt x="8" y="25"/>
                    <a:pt x="6" y="35"/>
                  </a:cubicBezTo>
                  <a:cubicBezTo>
                    <a:pt x="4" y="45"/>
                    <a:pt x="2" y="71"/>
                    <a:pt x="1" y="80"/>
                  </a:cubicBezTo>
                  <a:cubicBezTo>
                    <a:pt x="0" y="89"/>
                    <a:pt x="0" y="88"/>
                    <a:pt x="0" y="91"/>
                  </a:cubicBezTo>
                  <a:cubicBezTo>
                    <a:pt x="0" y="94"/>
                    <a:pt x="1" y="94"/>
                    <a:pt x="2" y="97"/>
                  </a:cubicBezTo>
                  <a:cubicBezTo>
                    <a:pt x="3" y="100"/>
                    <a:pt x="5" y="103"/>
                    <a:pt x="7" y="107"/>
                  </a:cubicBezTo>
                  <a:cubicBezTo>
                    <a:pt x="9" y="111"/>
                    <a:pt x="11" y="119"/>
                    <a:pt x="12" y="120"/>
                  </a:cubicBezTo>
                  <a:cubicBezTo>
                    <a:pt x="13" y="121"/>
                    <a:pt x="14" y="111"/>
                    <a:pt x="15" y="116"/>
                  </a:cubicBezTo>
                  <a:cubicBezTo>
                    <a:pt x="16" y="121"/>
                    <a:pt x="18" y="141"/>
                    <a:pt x="19" y="150"/>
                  </a:cubicBezTo>
                  <a:cubicBezTo>
                    <a:pt x="20" y="159"/>
                    <a:pt x="23" y="166"/>
                    <a:pt x="24" y="171"/>
                  </a:cubicBezTo>
                  <a:cubicBezTo>
                    <a:pt x="25" y="176"/>
                    <a:pt x="25" y="178"/>
                    <a:pt x="26" y="181"/>
                  </a:cubicBezTo>
                  <a:cubicBezTo>
                    <a:pt x="27" y="184"/>
                    <a:pt x="28" y="187"/>
                    <a:pt x="25" y="188"/>
                  </a:cubicBezTo>
                  <a:close/>
                </a:path>
              </a:pathLst>
            </a:custGeom>
            <a:solidFill>
              <a:srgbClr val="AC38D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58" y="185"/>
              <a:ext cx="185" cy="75"/>
            </a:xfrm>
            <a:custGeom>
              <a:avLst/>
              <a:gdLst>
                <a:gd name="T0" fmla="*/ 7 w 185"/>
                <a:gd name="T1" fmla="*/ 1 h 75"/>
                <a:gd name="T2" fmla="*/ 16 w 185"/>
                <a:gd name="T3" fmla="*/ 0 h 75"/>
                <a:gd name="T4" fmla="*/ 30 w 185"/>
                <a:gd name="T5" fmla="*/ 3 h 75"/>
                <a:gd name="T6" fmla="*/ 92 w 185"/>
                <a:gd name="T7" fmla="*/ 11 h 75"/>
                <a:gd name="T8" fmla="*/ 161 w 185"/>
                <a:gd name="T9" fmla="*/ 17 h 75"/>
                <a:gd name="T10" fmla="*/ 176 w 185"/>
                <a:gd name="T11" fmla="*/ 18 h 75"/>
                <a:gd name="T12" fmla="*/ 183 w 185"/>
                <a:gd name="T13" fmla="*/ 21 h 75"/>
                <a:gd name="T14" fmla="*/ 185 w 185"/>
                <a:gd name="T15" fmla="*/ 28 h 75"/>
                <a:gd name="T16" fmla="*/ 183 w 185"/>
                <a:gd name="T17" fmla="*/ 61 h 75"/>
                <a:gd name="T18" fmla="*/ 181 w 185"/>
                <a:gd name="T19" fmla="*/ 70 h 75"/>
                <a:gd name="T20" fmla="*/ 175 w 185"/>
                <a:gd name="T21" fmla="*/ 74 h 75"/>
                <a:gd name="T22" fmla="*/ 172 w 185"/>
                <a:gd name="T23" fmla="*/ 75 h 75"/>
                <a:gd name="T24" fmla="*/ 157 w 185"/>
                <a:gd name="T25" fmla="*/ 75 h 75"/>
                <a:gd name="T26" fmla="*/ 116 w 185"/>
                <a:gd name="T27" fmla="*/ 74 h 75"/>
                <a:gd name="T28" fmla="*/ 51 w 185"/>
                <a:gd name="T29" fmla="*/ 66 h 75"/>
                <a:gd name="T30" fmla="*/ 16 w 185"/>
                <a:gd name="T31" fmla="*/ 58 h 75"/>
                <a:gd name="T32" fmla="*/ 4 w 185"/>
                <a:gd name="T33" fmla="*/ 51 h 75"/>
                <a:gd name="T34" fmla="*/ 0 w 185"/>
                <a:gd name="T35" fmla="*/ 43 h 75"/>
                <a:gd name="T36" fmla="*/ 4 w 185"/>
                <a:gd name="T37" fmla="*/ 10 h 75"/>
                <a:gd name="T38" fmla="*/ 7 w 185"/>
                <a:gd name="T39" fmla="*/ 1 h 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5"/>
                <a:gd name="T61" fmla="*/ 0 h 75"/>
                <a:gd name="T62" fmla="*/ 185 w 185"/>
                <a:gd name="T63" fmla="*/ 75 h 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5" h="75">
                  <a:moveTo>
                    <a:pt x="7" y="1"/>
                  </a:moveTo>
                  <a:lnTo>
                    <a:pt x="16" y="0"/>
                  </a:lnTo>
                  <a:lnTo>
                    <a:pt x="30" y="3"/>
                  </a:lnTo>
                  <a:lnTo>
                    <a:pt x="92" y="11"/>
                  </a:lnTo>
                  <a:lnTo>
                    <a:pt x="161" y="17"/>
                  </a:lnTo>
                  <a:lnTo>
                    <a:pt x="176" y="18"/>
                  </a:lnTo>
                  <a:lnTo>
                    <a:pt x="183" y="21"/>
                  </a:lnTo>
                  <a:lnTo>
                    <a:pt x="185" y="28"/>
                  </a:lnTo>
                  <a:lnTo>
                    <a:pt x="183" y="61"/>
                  </a:lnTo>
                  <a:lnTo>
                    <a:pt x="181" y="70"/>
                  </a:lnTo>
                  <a:lnTo>
                    <a:pt x="175" y="74"/>
                  </a:lnTo>
                  <a:lnTo>
                    <a:pt x="172" y="75"/>
                  </a:lnTo>
                  <a:lnTo>
                    <a:pt x="157" y="75"/>
                  </a:lnTo>
                  <a:lnTo>
                    <a:pt x="116" y="74"/>
                  </a:lnTo>
                  <a:lnTo>
                    <a:pt x="51" y="66"/>
                  </a:lnTo>
                  <a:lnTo>
                    <a:pt x="16" y="58"/>
                  </a:lnTo>
                  <a:lnTo>
                    <a:pt x="4" y="51"/>
                  </a:lnTo>
                  <a:lnTo>
                    <a:pt x="0" y="43"/>
                  </a:lnTo>
                  <a:lnTo>
                    <a:pt x="4" y="1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55" y="185"/>
              <a:ext cx="66" cy="79"/>
            </a:xfrm>
            <a:custGeom>
              <a:avLst/>
              <a:gdLst>
                <a:gd name="T0" fmla="*/ 66 w 66"/>
                <a:gd name="T1" fmla="*/ 54 h 79"/>
                <a:gd name="T2" fmla="*/ 60 w 66"/>
                <a:gd name="T3" fmla="*/ 62 h 79"/>
                <a:gd name="T4" fmla="*/ 52 w 66"/>
                <a:gd name="T5" fmla="*/ 65 h 79"/>
                <a:gd name="T6" fmla="*/ 13 w 66"/>
                <a:gd name="T7" fmla="*/ 76 h 79"/>
                <a:gd name="T8" fmla="*/ 3 w 66"/>
                <a:gd name="T9" fmla="*/ 79 h 79"/>
                <a:gd name="T10" fmla="*/ 0 w 66"/>
                <a:gd name="T11" fmla="*/ 69 h 79"/>
                <a:gd name="T12" fmla="*/ 5 w 66"/>
                <a:gd name="T13" fmla="*/ 25 h 79"/>
                <a:gd name="T14" fmla="*/ 6 w 66"/>
                <a:gd name="T15" fmla="*/ 19 h 79"/>
                <a:gd name="T16" fmla="*/ 13 w 66"/>
                <a:gd name="T17" fmla="*/ 15 h 79"/>
                <a:gd name="T18" fmla="*/ 54 w 66"/>
                <a:gd name="T19" fmla="*/ 0 h 79"/>
                <a:gd name="T20" fmla="*/ 59 w 66"/>
                <a:gd name="T21" fmla="*/ 2 h 79"/>
                <a:gd name="T22" fmla="*/ 63 w 66"/>
                <a:gd name="T23" fmla="*/ 5 h 79"/>
                <a:gd name="T24" fmla="*/ 66 w 66"/>
                <a:gd name="T25" fmla="*/ 54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"/>
                <a:gd name="T40" fmla="*/ 0 h 79"/>
                <a:gd name="T41" fmla="*/ 66 w 66"/>
                <a:gd name="T42" fmla="*/ 79 h 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" h="79">
                  <a:moveTo>
                    <a:pt x="66" y="54"/>
                  </a:moveTo>
                  <a:lnTo>
                    <a:pt x="60" y="62"/>
                  </a:lnTo>
                  <a:lnTo>
                    <a:pt x="52" y="65"/>
                  </a:lnTo>
                  <a:lnTo>
                    <a:pt x="13" y="76"/>
                  </a:lnTo>
                  <a:lnTo>
                    <a:pt x="3" y="79"/>
                  </a:lnTo>
                  <a:lnTo>
                    <a:pt x="0" y="69"/>
                  </a:lnTo>
                  <a:lnTo>
                    <a:pt x="5" y="25"/>
                  </a:lnTo>
                  <a:lnTo>
                    <a:pt x="6" y="19"/>
                  </a:lnTo>
                  <a:lnTo>
                    <a:pt x="13" y="15"/>
                  </a:lnTo>
                  <a:lnTo>
                    <a:pt x="54" y="0"/>
                  </a:lnTo>
                  <a:lnTo>
                    <a:pt x="59" y="2"/>
                  </a:lnTo>
                  <a:lnTo>
                    <a:pt x="63" y="5"/>
                  </a:lnTo>
                  <a:lnTo>
                    <a:pt x="66" y="54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AutoShape 12"/>
            <p:cNvSpPr>
              <a:spLocks noChangeArrowheads="1"/>
            </p:cNvSpPr>
            <p:nvPr/>
          </p:nvSpPr>
          <p:spPr bwMode="auto">
            <a:xfrm>
              <a:off x="254" y="379"/>
              <a:ext cx="131" cy="121"/>
            </a:xfrm>
            <a:custGeom>
              <a:avLst/>
              <a:gdLst>
                <a:gd name="T0" fmla="*/ 66 w 21600"/>
                <a:gd name="T1" fmla="*/ 0 h 21600"/>
                <a:gd name="T2" fmla="*/ 19 w 21600"/>
                <a:gd name="T3" fmla="*/ 18 h 21600"/>
                <a:gd name="T4" fmla="*/ 0 w 21600"/>
                <a:gd name="T5" fmla="*/ 61 h 21600"/>
                <a:gd name="T6" fmla="*/ 19 w 21600"/>
                <a:gd name="T7" fmla="*/ 103 h 21600"/>
                <a:gd name="T8" fmla="*/ 66 w 21600"/>
                <a:gd name="T9" fmla="*/ 121 h 21600"/>
                <a:gd name="T10" fmla="*/ 112 w 21600"/>
                <a:gd name="T11" fmla="*/ 103 h 21600"/>
                <a:gd name="T12" fmla="*/ 131 w 21600"/>
                <a:gd name="T13" fmla="*/ 61 h 21600"/>
                <a:gd name="T14" fmla="*/ 112 w 21600"/>
                <a:gd name="T15" fmla="*/ 1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33 w 21600"/>
                <a:gd name="T25" fmla="*/ 3213 h 21600"/>
                <a:gd name="T26" fmla="*/ 18467 w 21600"/>
                <a:gd name="T27" fmla="*/ 1838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68" y="10800"/>
                  </a:moveTo>
                  <a:cubicBezTo>
                    <a:pt x="2968" y="15125"/>
                    <a:pt x="6475" y="18632"/>
                    <a:pt x="10800" y="18632"/>
                  </a:cubicBezTo>
                  <a:cubicBezTo>
                    <a:pt x="15125" y="18632"/>
                    <a:pt x="18632" y="15125"/>
                    <a:pt x="18632" y="10800"/>
                  </a:cubicBezTo>
                  <a:cubicBezTo>
                    <a:pt x="18632" y="6475"/>
                    <a:pt x="15125" y="2968"/>
                    <a:pt x="10800" y="2968"/>
                  </a:cubicBezTo>
                  <a:cubicBezTo>
                    <a:pt x="6475" y="2968"/>
                    <a:pt x="2968" y="6475"/>
                    <a:pt x="2968" y="10800"/>
                  </a:cubicBezTo>
                  <a:close/>
                </a:path>
              </a:pathLst>
            </a:custGeom>
            <a:solidFill>
              <a:srgbClr val="46444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0" y="390"/>
              <a:ext cx="280" cy="85"/>
            </a:xfrm>
            <a:custGeom>
              <a:avLst/>
              <a:gdLst>
                <a:gd name="T0" fmla="*/ 276 w 280"/>
                <a:gd name="T1" fmla="*/ 53 h 85"/>
                <a:gd name="T2" fmla="*/ 277 w 280"/>
                <a:gd name="T3" fmla="*/ 66 h 85"/>
                <a:gd name="T4" fmla="*/ 276 w 280"/>
                <a:gd name="T5" fmla="*/ 75 h 85"/>
                <a:gd name="T6" fmla="*/ 254 w 280"/>
                <a:gd name="T7" fmla="*/ 81 h 85"/>
                <a:gd name="T8" fmla="*/ 187 w 280"/>
                <a:gd name="T9" fmla="*/ 84 h 85"/>
                <a:gd name="T10" fmla="*/ 179 w 280"/>
                <a:gd name="T11" fmla="*/ 82 h 85"/>
                <a:gd name="T12" fmla="*/ 108 w 280"/>
                <a:gd name="T13" fmla="*/ 68 h 85"/>
                <a:gd name="T14" fmla="*/ 57 w 280"/>
                <a:gd name="T15" fmla="*/ 54 h 85"/>
                <a:gd name="T16" fmla="*/ 20 w 280"/>
                <a:gd name="T17" fmla="*/ 42 h 85"/>
                <a:gd name="T18" fmla="*/ 8 w 280"/>
                <a:gd name="T19" fmla="*/ 32 h 85"/>
                <a:gd name="T20" fmla="*/ 1 w 280"/>
                <a:gd name="T21" fmla="*/ 16 h 85"/>
                <a:gd name="T22" fmla="*/ 2 w 280"/>
                <a:gd name="T23" fmla="*/ 0 h 85"/>
                <a:gd name="T24" fmla="*/ 15 w 280"/>
                <a:gd name="T25" fmla="*/ 11 h 85"/>
                <a:gd name="T26" fmla="*/ 59 w 280"/>
                <a:gd name="T27" fmla="*/ 28 h 85"/>
                <a:gd name="T28" fmla="*/ 72 w 280"/>
                <a:gd name="T29" fmla="*/ 31 h 85"/>
                <a:gd name="T30" fmla="*/ 84 w 280"/>
                <a:gd name="T31" fmla="*/ 26 h 85"/>
                <a:gd name="T32" fmla="*/ 158 w 280"/>
                <a:gd name="T33" fmla="*/ 40 h 85"/>
                <a:gd name="T34" fmla="*/ 168 w 280"/>
                <a:gd name="T35" fmla="*/ 48 h 85"/>
                <a:gd name="T36" fmla="*/ 196 w 280"/>
                <a:gd name="T37" fmla="*/ 55 h 85"/>
                <a:gd name="T38" fmla="*/ 228 w 280"/>
                <a:gd name="T39" fmla="*/ 58 h 85"/>
                <a:gd name="T40" fmla="*/ 258 w 280"/>
                <a:gd name="T41" fmla="*/ 58 h 85"/>
                <a:gd name="T42" fmla="*/ 276 w 280"/>
                <a:gd name="T43" fmla="*/ 53 h 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80"/>
                <a:gd name="T67" fmla="*/ 0 h 85"/>
                <a:gd name="T68" fmla="*/ 280 w 280"/>
                <a:gd name="T69" fmla="*/ 85 h 8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80" h="85">
                  <a:moveTo>
                    <a:pt x="276" y="53"/>
                  </a:moveTo>
                  <a:lnTo>
                    <a:pt x="277" y="66"/>
                  </a:lnTo>
                  <a:cubicBezTo>
                    <a:pt x="277" y="70"/>
                    <a:pt x="280" y="73"/>
                    <a:pt x="276" y="75"/>
                  </a:cubicBezTo>
                  <a:cubicBezTo>
                    <a:pt x="272" y="77"/>
                    <a:pt x="269" y="80"/>
                    <a:pt x="254" y="81"/>
                  </a:cubicBezTo>
                  <a:cubicBezTo>
                    <a:pt x="239" y="82"/>
                    <a:pt x="199" y="84"/>
                    <a:pt x="187" y="84"/>
                  </a:cubicBezTo>
                  <a:cubicBezTo>
                    <a:pt x="175" y="84"/>
                    <a:pt x="192" y="85"/>
                    <a:pt x="179" y="82"/>
                  </a:cubicBezTo>
                  <a:cubicBezTo>
                    <a:pt x="166" y="79"/>
                    <a:pt x="128" y="73"/>
                    <a:pt x="108" y="68"/>
                  </a:cubicBezTo>
                  <a:cubicBezTo>
                    <a:pt x="88" y="63"/>
                    <a:pt x="72" y="58"/>
                    <a:pt x="57" y="54"/>
                  </a:cubicBezTo>
                  <a:cubicBezTo>
                    <a:pt x="42" y="50"/>
                    <a:pt x="28" y="46"/>
                    <a:pt x="20" y="42"/>
                  </a:cubicBezTo>
                  <a:cubicBezTo>
                    <a:pt x="12" y="38"/>
                    <a:pt x="11" y="36"/>
                    <a:pt x="8" y="32"/>
                  </a:cubicBezTo>
                  <a:cubicBezTo>
                    <a:pt x="5" y="28"/>
                    <a:pt x="2" y="21"/>
                    <a:pt x="1" y="16"/>
                  </a:cubicBezTo>
                  <a:cubicBezTo>
                    <a:pt x="0" y="11"/>
                    <a:pt x="0" y="1"/>
                    <a:pt x="2" y="0"/>
                  </a:cubicBezTo>
                  <a:lnTo>
                    <a:pt x="15" y="11"/>
                  </a:lnTo>
                  <a:lnTo>
                    <a:pt x="59" y="28"/>
                  </a:lnTo>
                  <a:lnTo>
                    <a:pt x="72" y="31"/>
                  </a:lnTo>
                  <a:lnTo>
                    <a:pt x="84" y="26"/>
                  </a:lnTo>
                  <a:lnTo>
                    <a:pt x="158" y="40"/>
                  </a:lnTo>
                  <a:lnTo>
                    <a:pt x="168" y="48"/>
                  </a:lnTo>
                  <a:lnTo>
                    <a:pt x="196" y="55"/>
                  </a:lnTo>
                  <a:cubicBezTo>
                    <a:pt x="206" y="57"/>
                    <a:pt x="218" y="57"/>
                    <a:pt x="228" y="58"/>
                  </a:cubicBezTo>
                  <a:cubicBezTo>
                    <a:pt x="238" y="59"/>
                    <a:pt x="250" y="59"/>
                    <a:pt x="258" y="58"/>
                  </a:cubicBezTo>
                  <a:cubicBezTo>
                    <a:pt x="266" y="57"/>
                    <a:pt x="276" y="53"/>
                    <a:pt x="276" y="53"/>
                  </a:cubicBezTo>
                  <a:close/>
                </a:path>
              </a:pathLst>
            </a:custGeom>
            <a:solidFill>
              <a:srgbClr val="373B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221" y="284"/>
              <a:ext cx="154" cy="93"/>
            </a:xfrm>
            <a:custGeom>
              <a:avLst/>
              <a:gdLst>
                <a:gd name="T0" fmla="*/ 136 w 154"/>
                <a:gd name="T1" fmla="*/ 3 h 93"/>
                <a:gd name="T2" fmla="*/ 142 w 154"/>
                <a:gd name="T3" fmla="*/ 9 h 93"/>
                <a:gd name="T4" fmla="*/ 146 w 154"/>
                <a:gd name="T5" fmla="*/ 30 h 93"/>
                <a:gd name="T6" fmla="*/ 154 w 154"/>
                <a:gd name="T7" fmla="*/ 78 h 93"/>
                <a:gd name="T8" fmla="*/ 147 w 154"/>
                <a:gd name="T9" fmla="*/ 68 h 93"/>
                <a:gd name="T10" fmla="*/ 130 w 154"/>
                <a:gd name="T11" fmla="*/ 60 h 93"/>
                <a:gd name="T12" fmla="*/ 98 w 154"/>
                <a:gd name="T13" fmla="*/ 63 h 93"/>
                <a:gd name="T14" fmla="*/ 44 w 154"/>
                <a:gd name="T15" fmla="*/ 71 h 93"/>
                <a:gd name="T16" fmla="*/ 14 w 154"/>
                <a:gd name="T17" fmla="*/ 81 h 93"/>
                <a:gd name="T18" fmla="*/ 6 w 154"/>
                <a:gd name="T19" fmla="*/ 86 h 93"/>
                <a:gd name="T20" fmla="*/ 0 w 154"/>
                <a:gd name="T21" fmla="*/ 93 h 93"/>
                <a:gd name="T22" fmla="*/ 1 w 154"/>
                <a:gd name="T23" fmla="*/ 85 h 93"/>
                <a:gd name="T24" fmla="*/ 4 w 154"/>
                <a:gd name="T25" fmla="*/ 72 h 93"/>
                <a:gd name="T26" fmla="*/ 4 w 154"/>
                <a:gd name="T27" fmla="*/ 59 h 93"/>
                <a:gd name="T28" fmla="*/ 16 w 154"/>
                <a:gd name="T29" fmla="*/ 53 h 93"/>
                <a:gd name="T30" fmla="*/ 35 w 154"/>
                <a:gd name="T31" fmla="*/ 44 h 93"/>
                <a:gd name="T32" fmla="*/ 78 w 154"/>
                <a:gd name="T33" fmla="*/ 26 h 93"/>
                <a:gd name="T34" fmla="*/ 136 w 154"/>
                <a:gd name="T35" fmla="*/ 3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4"/>
                <a:gd name="T55" fmla="*/ 0 h 93"/>
                <a:gd name="T56" fmla="*/ 154 w 154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4" h="93">
                  <a:moveTo>
                    <a:pt x="136" y="3"/>
                  </a:moveTo>
                  <a:cubicBezTo>
                    <a:pt x="147" y="0"/>
                    <a:pt x="140" y="5"/>
                    <a:pt x="142" y="9"/>
                  </a:cubicBezTo>
                  <a:cubicBezTo>
                    <a:pt x="144" y="13"/>
                    <a:pt x="144" y="18"/>
                    <a:pt x="146" y="30"/>
                  </a:cubicBezTo>
                  <a:lnTo>
                    <a:pt x="154" y="78"/>
                  </a:lnTo>
                  <a:lnTo>
                    <a:pt x="147" y="68"/>
                  </a:lnTo>
                  <a:cubicBezTo>
                    <a:pt x="143" y="65"/>
                    <a:pt x="138" y="61"/>
                    <a:pt x="130" y="60"/>
                  </a:cubicBezTo>
                  <a:cubicBezTo>
                    <a:pt x="122" y="59"/>
                    <a:pt x="112" y="61"/>
                    <a:pt x="98" y="63"/>
                  </a:cubicBezTo>
                  <a:cubicBezTo>
                    <a:pt x="84" y="65"/>
                    <a:pt x="58" y="68"/>
                    <a:pt x="44" y="71"/>
                  </a:cubicBezTo>
                  <a:cubicBezTo>
                    <a:pt x="30" y="74"/>
                    <a:pt x="20" y="79"/>
                    <a:pt x="14" y="81"/>
                  </a:cubicBezTo>
                  <a:cubicBezTo>
                    <a:pt x="8" y="83"/>
                    <a:pt x="8" y="84"/>
                    <a:pt x="6" y="86"/>
                  </a:cubicBezTo>
                  <a:lnTo>
                    <a:pt x="0" y="93"/>
                  </a:lnTo>
                  <a:lnTo>
                    <a:pt x="1" y="85"/>
                  </a:lnTo>
                  <a:cubicBezTo>
                    <a:pt x="2" y="82"/>
                    <a:pt x="3" y="76"/>
                    <a:pt x="4" y="72"/>
                  </a:cubicBezTo>
                  <a:cubicBezTo>
                    <a:pt x="5" y="68"/>
                    <a:pt x="2" y="62"/>
                    <a:pt x="4" y="59"/>
                  </a:cubicBezTo>
                  <a:lnTo>
                    <a:pt x="16" y="53"/>
                  </a:lnTo>
                  <a:cubicBezTo>
                    <a:pt x="21" y="50"/>
                    <a:pt x="25" y="48"/>
                    <a:pt x="35" y="44"/>
                  </a:cubicBezTo>
                  <a:cubicBezTo>
                    <a:pt x="45" y="39"/>
                    <a:pt x="61" y="33"/>
                    <a:pt x="78" y="26"/>
                  </a:cubicBezTo>
                  <a:cubicBezTo>
                    <a:pt x="95" y="19"/>
                    <a:pt x="125" y="6"/>
                    <a:pt x="136" y="3"/>
                  </a:cubicBezTo>
                  <a:close/>
                </a:path>
              </a:pathLst>
            </a:custGeom>
            <a:solidFill>
              <a:srgbClr val="AC38D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V="1">
              <a:off x="363" y="264"/>
              <a:ext cx="67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91" y="425"/>
              <a:ext cx="49" cy="33"/>
            </a:xfrm>
            <a:custGeom>
              <a:avLst/>
              <a:gdLst>
                <a:gd name="T0" fmla="*/ 2 w 49"/>
                <a:gd name="T1" fmla="*/ 0 h 33"/>
                <a:gd name="T2" fmla="*/ 49 w 49"/>
                <a:gd name="T3" fmla="*/ 9 h 33"/>
                <a:gd name="T4" fmla="*/ 49 w 49"/>
                <a:gd name="T5" fmla="*/ 33 h 33"/>
                <a:gd name="T6" fmla="*/ 0 w 49"/>
                <a:gd name="T7" fmla="*/ 23 h 33"/>
                <a:gd name="T8" fmla="*/ 2 w 49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3"/>
                <a:gd name="T17" fmla="*/ 49 w 4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3">
                  <a:moveTo>
                    <a:pt x="2" y="0"/>
                  </a:moveTo>
                  <a:lnTo>
                    <a:pt x="49" y="9"/>
                  </a:lnTo>
                  <a:lnTo>
                    <a:pt x="49" y="33"/>
                  </a:lnTo>
                  <a:lnTo>
                    <a:pt x="0" y="2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275" y="396"/>
              <a:ext cx="91" cy="8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279" y="400"/>
              <a:ext cx="83" cy="7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312" y="431"/>
              <a:ext cx="18" cy="18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31" y="414"/>
              <a:ext cx="10" cy="6"/>
            </a:xfrm>
            <a:prstGeom prst="hexagon">
              <a:avLst>
                <a:gd name="adj" fmla="val 41667"/>
                <a:gd name="vf" fmla="val 115470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AutoShape 22"/>
            <p:cNvSpPr>
              <a:spLocks noChangeArrowheads="1"/>
            </p:cNvSpPr>
            <p:nvPr/>
          </p:nvSpPr>
          <p:spPr bwMode="auto">
            <a:xfrm>
              <a:off x="302" y="412"/>
              <a:ext cx="9" cy="6"/>
            </a:xfrm>
            <a:prstGeom prst="hexagon">
              <a:avLst>
                <a:gd name="adj" fmla="val 37500"/>
                <a:gd name="vf" fmla="val 115470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AutoShape 23"/>
            <p:cNvSpPr>
              <a:spLocks noChangeArrowheads="1"/>
            </p:cNvSpPr>
            <p:nvPr/>
          </p:nvSpPr>
          <p:spPr bwMode="auto">
            <a:xfrm>
              <a:off x="288" y="433"/>
              <a:ext cx="9" cy="6"/>
            </a:xfrm>
            <a:prstGeom prst="hexagon">
              <a:avLst>
                <a:gd name="adj" fmla="val 37500"/>
                <a:gd name="vf" fmla="val 115470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AutoShape 24"/>
            <p:cNvSpPr>
              <a:spLocks noChangeArrowheads="1"/>
            </p:cNvSpPr>
            <p:nvPr/>
          </p:nvSpPr>
          <p:spPr bwMode="auto">
            <a:xfrm>
              <a:off x="301" y="456"/>
              <a:ext cx="9" cy="7"/>
            </a:xfrm>
            <a:prstGeom prst="hexagon">
              <a:avLst>
                <a:gd name="adj" fmla="val 32143"/>
                <a:gd name="vf" fmla="val 115470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AutoShape 25"/>
            <p:cNvSpPr>
              <a:spLocks noChangeArrowheads="1"/>
            </p:cNvSpPr>
            <p:nvPr/>
          </p:nvSpPr>
          <p:spPr bwMode="auto">
            <a:xfrm>
              <a:off x="329" y="457"/>
              <a:ext cx="9" cy="7"/>
            </a:xfrm>
            <a:prstGeom prst="hexagon">
              <a:avLst>
                <a:gd name="adj" fmla="val 32143"/>
                <a:gd name="vf" fmla="val 115470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AutoShape 26"/>
            <p:cNvSpPr>
              <a:spLocks noChangeArrowheads="1"/>
            </p:cNvSpPr>
            <p:nvPr/>
          </p:nvSpPr>
          <p:spPr bwMode="auto">
            <a:xfrm>
              <a:off x="343" y="436"/>
              <a:ext cx="9" cy="6"/>
            </a:xfrm>
            <a:prstGeom prst="hexagon">
              <a:avLst>
                <a:gd name="adj" fmla="val 37500"/>
                <a:gd name="vf" fmla="val 115470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552" y="39"/>
              <a:ext cx="136" cy="199"/>
            </a:xfrm>
            <a:custGeom>
              <a:avLst/>
              <a:gdLst>
                <a:gd name="T0" fmla="*/ 0 w 136"/>
                <a:gd name="T1" fmla="*/ 0 h 199"/>
                <a:gd name="T2" fmla="*/ 62 w 136"/>
                <a:gd name="T3" fmla="*/ 9 h 199"/>
                <a:gd name="T4" fmla="*/ 81 w 136"/>
                <a:gd name="T5" fmla="*/ 15 h 199"/>
                <a:gd name="T6" fmla="*/ 98 w 136"/>
                <a:gd name="T7" fmla="*/ 24 h 199"/>
                <a:gd name="T8" fmla="*/ 113 w 136"/>
                <a:gd name="T9" fmla="*/ 38 h 199"/>
                <a:gd name="T10" fmla="*/ 123 w 136"/>
                <a:gd name="T11" fmla="*/ 55 h 199"/>
                <a:gd name="T12" fmla="*/ 131 w 136"/>
                <a:gd name="T13" fmla="*/ 77 h 199"/>
                <a:gd name="T14" fmla="*/ 135 w 136"/>
                <a:gd name="T15" fmla="*/ 97 h 199"/>
                <a:gd name="T16" fmla="*/ 125 w 136"/>
                <a:gd name="T17" fmla="*/ 129 h 199"/>
                <a:gd name="T18" fmla="*/ 92 w 136"/>
                <a:gd name="T19" fmla="*/ 166 h 199"/>
                <a:gd name="T20" fmla="*/ 64 w 136"/>
                <a:gd name="T21" fmla="*/ 190 h 199"/>
                <a:gd name="T22" fmla="*/ 51 w 136"/>
                <a:gd name="T23" fmla="*/ 199 h 199"/>
                <a:gd name="T24" fmla="*/ 62 w 136"/>
                <a:gd name="T25" fmla="*/ 184 h 199"/>
                <a:gd name="T26" fmla="*/ 70 w 136"/>
                <a:gd name="T27" fmla="*/ 156 h 199"/>
                <a:gd name="T28" fmla="*/ 78 w 136"/>
                <a:gd name="T29" fmla="*/ 115 h 199"/>
                <a:gd name="T30" fmla="*/ 73 w 136"/>
                <a:gd name="T31" fmla="*/ 75 h 199"/>
                <a:gd name="T32" fmla="*/ 52 w 136"/>
                <a:gd name="T33" fmla="*/ 38 h 199"/>
                <a:gd name="T34" fmla="*/ 28 w 136"/>
                <a:gd name="T35" fmla="*/ 12 h 199"/>
                <a:gd name="T36" fmla="*/ 0 w 136"/>
                <a:gd name="T37" fmla="*/ 0 h 1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6"/>
                <a:gd name="T58" fmla="*/ 0 h 199"/>
                <a:gd name="T59" fmla="*/ 136 w 136"/>
                <a:gd name="T60" fmla="*/ 199 h 1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6" h="199">
                  <a:moveTo>
                    <a:pt x="0" y="0"/>
                  </a:moveTo>
                  <a:lnTo>
                    <a:pt x="62" y="9"/>
                  </a:lnTo>
                  <a:lnTo>
                    <a:pt x="81" y="15"/>
                  </a:lnTo>
                  <a:cubicBezTo>
                    <a:pt x="87" y="17"/>
                    <a:pt x="93" y="20"/>
                    <a:pt x="98" y="24"/>
                  </a:cubicBezTo>
                  <a:cubicBezTo>
                    <a:pt x="103" y="28"/>
                    <a:pt x="109" y="33"/>
                    <a:pt x="113" y="38"/>
                  </a:cubicBezTo>
                  <a:cubicBezTo>
                    <a:pt x="117" y="43"/>
                    <a:pt x="120" y="49"/>
                    <a:pt x="123" y="55"/>
                  </a:cubicBezTo>
                  <a:cubicBezTo>
                    <a:pt x="126" y="61"/>
                    <a:pt x="129" y="70"/>
                    <a:pt x="131" y="77"/>
                  </a:cubicBezTo>
                  <a:cubicBezTo>
                    <a:pt x="133" y="84"/>
                    <a:pt x="136" y="88"/>
                    <a:pt x="135" y="97"/>
                  </a:cubicBezTo>
                  <a:cubicBezTo>
                    <a:pt x="134" y="106"/>
                    <a:pt x="132" y="118"/>
                    <a:pt x="125" y="129"/>
                  </a:cubicBezTo>
                  <a:cubicBezTo>
                    <a:pt x="118" y="140"/>
                    <a:pt x="102" y="156"/>
                    <a:pt x="92" y="166"/>
                  </a:cubicBezTo>
                  <a:lnTo>
                    <a:pt x="64" y="190"/>
                  </a:lnTo>
                  <a:lnTo>
                    <a:pt x="51" y="199"/>
                  </a:lnTo>
                  <a:lnTo>
                    <a:pt x="62" y="184"/>
                  </a:lnTo>
                  <a:cubicBezTo>
                    <a:pt x="65" y="177"/>
                    <a:pt x="67" y="167"/>
                    <a:pt x="70" y="156"/>
                  </a:cubicBezTo>
                  <a:cubicBezTo>
                    <a:pt x="73" y="145"/>
                    <a:pt x="78" y="128"/>
                    <a:pt x="78" y="115"/>
                  </a:cubicBezTo>
                  <a:cubicBezTo>
                    <a:pt x="78" y="102"/>
                    <a:pt x="77" y="88"/>
                    <a:pt x="73" y="75"/>
                  </a:cubicBezTo>
                  <a:cubicBezTo>
                    <a:pt x="69" y="62"/>
                    <a:pt x="60" y="49"/>
                    <a:pt x="52" y="38"/>
                  </a:cubicBezTo>
                  <a:cubicBezTo>
                    <a:pt x="44" y="27"/>
                    <a:pt x="37" y="18"/>
                    <a:pt x="28" y="12"/>
                  </a:cubicBezTo>
                  <a:cubicBezTo>
                    <a:pt x="19" y="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59B0"/>
            </a:solidFill>
            <a:ln w="38100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Line 29"/>
            <p:cNvSpPr>
              <a:spLocks noChangeShapeType="1"/>
            </p:cNvSpPr>
            <p:nvPr/>
          </p:nvSpPr>
          <p:spPr bwMode="auto">
            <a:xfrm flipV="1">
              <a:off x="599" y="68"/>
              <a:ext cx="53" cy="3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 flipV="1">
              <a:off x="613" y="81"/>
              <a:ext cx="53" cy="8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Line 31"/>
            <p:cNvSpPr>
              <a:spLocks noChangeShapeType="1"/>
            </p:cNvSpPr>
            <p:nvPr/>
          </p:nvSpPr>
          <p:spPr bwMode="auto">
            <a:xfrm flipV="1">
              <a:off x="620" y="94"/>
              <a:ext cx="54" cy="13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 flipV="1">
              <a:off x="626" y="109"/>
              <a:ext cx="52" cy="19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Line 33"/>
            <p:cNvSpPr>
              <a:spLocks noChangeShapeType="1"/>
            </p:cNvSpPr>
            <p:nvPr/>
          </p:nvSpPr>
          <p:spPr bwMode="auto">
            <a:xfrm flipV="1">
              <a:off x="625" y="122"/>
              <a:ext cx="59" cy="31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Line 34"/>
            <p:cNvSpPr>
              <a:spLocks noChangeShapeType="1"/>
            </p:cNvSpPr>
            <p:nvPr/>
          </p:nvSpPr>
          <p:spPr bwMode="auto">
            <a:xfrm flipV="1">
              <a:off x="624" y="139"/>
              <a:ext cx="61" cy="37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Line 35"/>
            <p:cNvSpPr>
              <a:spLocks noChangeShapeType="1"/>
            </p:cNvSpPr>
            <p:nvPr/>
          </p:nvSpPr>
          <p:spPr bwMode="auto">
            <a:xfrm flipV="1">
              <a:off x="618" y="149"/>
              <a:ext cx="66" cy="61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Line 36"/>
            <p:cNvSpPr>
              <a:spLocks noChangeShapeType="1"/>
            </p:cNvSpPr>
            <p:nvPr/>
          </p:nvSpPr>
          <p:spPr bwMode="auto">
            <a:xfrm>
              <a:off x="586" y="56"/>
              <a:ext cx="51" cy="0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341" y="30"/>
              <a:ext cx="288" cy="255"/>
            </a:xfrm>
            <a:custGeom>
              <a:avLst/>
              <a:gdLst>
                <a:gd name="T0" fmla="*/ 0 w 288"/>
                <a:gd name="T1" fmla="*/ 53 h 255"/>
                <a:gd name="T2" fmla="*/ 32 w 288"/>
                <a:gd name="T3" fmla="*/ 27 h 255"/>
                <a:gd name="T4" fmla="*/ 84 w 288"/>
                <a:gd name="T5" fmla="*/ 8 h 255"/>
                <a:gd name="T6" fmla="*/ 139 w 288"/>
                <a:gd name="T7" fmla="*/ 1 h 255"/>
                <a:gd name="T8" fmla="*/ 179 w 288"/>
                <a:gd name="T9" fmla="*/ 2 h 255"/>
                <a:gd name="T10" fmla="*/ 212 w 288"/>
                <a:gd name="T11" fmla="*/ 8 h 255"/>
                <a:gd name="T12" fmla="*/ 239 w 288"/>
                <a:gd name="T13" fmla="*/ 22 h 255"/>
                <a:gd name="T14" fmla="*/ 257 w 288"/>
                <a:gd name="T15" fmla="*/ 39 h 255"/>
                <a:gd name="T16" fmla="*/ 277 w 288"/>
                <a:gd name="T17" fmla="*/ 72 h 255"/>
                <a:gd name="T18" fmla="*/ 276 w 288"/>
                <a:gd name="T19" fmla="*/ 72 h 255"/>
                <a:gd name="T20" fmla="*/ 279 w 288"/>
                <a:gd name="T21" fmla="*/ 72 h 255"/>
                <a:gd name="T22" fmla="*/ 287 w 288"/>
                <a:gd name="T23" fmla="*/ 111 h 255"/>
                <a:gd name="T24" fmla="*/ 284 w 288"/>
                <a:gd name="T25" fmla="*/ 149 h 255"/>
                <a:gd name="T26" fmla="*/ 277 w 288"/>
                <a:gd name="T27" fmla="*/ 176 h 255"/>
                <a:gd name="T28" fmla="*/ 271 w 288"/>
                <a:gd name="T29" fmla="*/ 193 h 255"/>
                <a:gd name="T30" fmla="*/ 266 w 288"/>
                <a:gd name="T31" fmla="*/ 204 h 255"/>
                <a:gd name="T32" fmla="*/ 256 w 288"/>
                <a:gd name="T33" fmla="*/ 212 h 255"/>
                <a:gd name="T34" fmla="*/ 212 w 288"/>
                <a:gd name="T35" fmla="*/ 239 h 255"/>
                <a:gd name="T36" fmla="*/ 177 w 288"/>
                <a:gd name="T37" fmla="*/ 248 h 255"/>
                <a:gd name="T38" fmla="*/ 143 w 288"/>
                <a:gd name="T39" fmla="*/ 254 h 255"/>
                <a:gd name="T40" fmla="*/ 159 w 288"/>
                <a:gd name="T41" fmla="*/ 240 h 255"/>
                <a:gd name="T42" fmla="*/ 182 w 288"/>
                <a:gd name="T43" fmla="*/ 203 h 255"/>
                <a:gd name="T44" fmla="*/ 196 w 288"/>
                <a:gd name="T45" fmla="*/ 153 h 255"/>
                <a:gd name="T46" fmla="*/ 187 w 288"/>
                <a:gd name="T47" fmla="*/ 98 h 255"/>
                <a:gd name="T48" fmla="*/ 157 w 288"/>
                <a:gd name="T49" fmla="*/ 53 h 255"/>
                <a:gd name="T50" fmla="*/ 109 w 288"/>
                <a:gd name="T51" fmla="*/ 26 h 255"/>
                <a:gd name="T52" fmla="*/ 66 w 288"/>
                <a:gd name="T53" fmla="*/ 24 h 255"/>
                <a:gd name="T54" fmla="*/ 35 w 288"/>
                <a:gd name="T55" fmla="*/ 32 h 255"/>
                <a:gd name="T56" fmla="*/ 0 w 288"/>
                <a:gd name="T57" fmla="*/ 53 h 2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8"/>
                <a:gd name="T88" fmla="*/ 0 h 255"/>
                <a:gd name="T89" fmla="*/ 288 w 288"/>
                <a:gd name="T90" fmla="*/ 255 h 2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8" h="255">
                  <a:moveTo>
                    <a:pt x="0" y="53"/>
                  </a:moveTo>
                  <a:lnTo>
                    <a:pt x="32" y="27"/>
                  </a:lnTo>
                  <a:cubicBezTo>
                    <a:pt x="46" y="20"/>
                    <a:pt x="66" y="12"/>
                    <a:pt x="84" y="8"/>
                  </a:cubicBezTo>
                  <a:cubicBezTo>
                    <a:pt x="102" y="4"/>
                    <a:pt x="123" y="2"/>
                    <a:pt x="139" y="1"/>
                  </a:cubicBezTo>
                  <a:cubicBezTo>
                    <a:pt x="155" y="0"/>
                    <a:pt x="167" y="1"/>
                    <a:pt x="179" y="2"/>
                  </a:cubicBezTo>
                  <a:cubicBezTo>
                    <a:pt x="191" y="3"/>
                    <a:pt x="202" y="5"/>
                    <a:pt x="212" y="8"/>
                  </a:cubicBezTo>
                  <a:cubicBezTo>
                    <a:pt x="222" y="11"/>
                    <a:pt x="232" y="17"/>
                    <a:pt x="239" y="22"/>
                  </a:cubicBezTo>
                  <a:cubicBezTo>
                    <a:pt x="246" y="27"/>
                    <a:pt x="251" y="31"/>
                    <a:pt x="257" y="39"/>
                  </a:cubicBezTo>
                  <a:cubicBezTo>
                    <a:pt x="263" y="47"/>
                    <a:pt x="274" y="67"/>
                    <a:pt x="277" y="72"/>
                  </a:cubicBezTo>
                  <a:cubicBezTo>
                    <a:pt x="280" y="77"/>
                    <a:pt x="276" y="72"/>
                    <a:pt x="276" y="72"/>
                  </a:cubicBezTo>
                  <a:cubicBezTo>
                    <a:pt x="276" y="72"/>
                    <a:pt x="277" y="66"/>
                    <a:pt x="279" y="72"/>
                  </a:cubicBezTo>
                  <a:cubicBezTo>
                    <a:pt x="281" y="78"/>
                    <a:pt x="286" y="98"/>
                    <a:pt x="287" y="111"/>
                  </a:cubicBezTo>
                  <a:cubicBezTo>
                    <a:pt x="288" y="124"/>
                    <a:pt x="286" y="138"/>
                    <a:pt x="284" y="149"/>
                  </a:cubicBezTo>
                  <a:cubicBezTo>
                    <a:pt x="282" y="160"/>
                    <a:pt x="279" y="169"/>
                    <a:pt x="277" y="176"/>
                  </a:cubicBezTo>
                  <a:cubicBezTo>
                    <a:pt x="275" y="183"/>
                    <a:pt x="273" y="188"/>
                    <a:pt x="271" y="193"/>
                  </a:cubicBezTo>
                  <a:cubicBezTo>
                    <a:pt x="269" y="198"/>
                    <a:pt x="268" y="201"/>
                    <a:pt x="266" y="204"/>
                  </a:cubicBezTo>
                  <a:cubicBezTo>
                    <a:pt x="264" y="207"/>
                    <a:pt x="265" y="206"/>
                    <a:pt x="256" y="212"/>
                  </a:cubicBezTo>
                  <a:cubicBezTo>
                    <a:pt x="247" y="218"/>
                    <a:pt x="225" y="233"/>
                    <a:pt x="212" y="239"/>
                  </a:cubicBezTo>
                  <a:cubicBezTo>
                    <a:pt x="199" y="245"/>
                    <a:pt x="188" y="246"/>
                    <a:pt x="177" y="248"/>
                  </a:cubicBezTo>
                  <a:cubicBezTo>
                    <a:pt x="166" y="250"/>
                    <a:pt x="146" y="255"/>
                    <a:pt x="143" y="254"/>
                  </a:cubicBezTo>
                  <a:lnTo>
                    <a:pt x="159" y="240"/>
                  </a:lnTo>
                  <a:cubicBezTo>
                    <a:pt x="165" y="232"/>
                    <a:pt x="176" y="218"/>
                    <a:pt x="182" y="203"/>
                  </a:cubicBezTo>
                  <a:cubicBezTo>
                    <a:pt x="188" y="188"/>
                    <a:pt x="195" y="170"/>
                    <a:pt x="196" y="153"/>
                  </a:cubicBezTo>
                  <a:cubicBezTo>
                    <a:pt x="197" y="136"/>
                    <a:pt x="193" y="115"/>
                    <a:pt x="187" y="98"/>
                  </a:cubicBezTo>
                  <a:cubicBezTo>
                    <a:pt x="181" y="81"/>
                    <a:pt x="170" y="65"/>
                    <a:pt x="157" y="53"/>
                  </a:cubicBezTo>
                  <a:cubicBezTo>
                    <a:pt x="144" y="41"/>
                    <a:pt x="124" y="31"/>
                    <a:pt x="109" y="26"/>
                  </a:cubicBezTo>
                  <a:cubicBezTo>
                    <a:pt x="94" y="21"/>
                    <a:pt x="78" y="23"/>
                    <a:pt x="66" y="24"/>
                  </a:cubicBezTo>
                  <a:cubicBezTo>
                    <a:pt x="54" y="25"/>
                    <a:pt x="46" y="27"/>
                    <a:pt x="35" y="32"/>
                  </a:cubicBezTo>
                  <a:cubicBezTo>
                    <a:pt x="24" y="37"/>
                    <a:pt x="0" y="53"/>
                    <a:pt x="0" y="53"/>
                  </a:cubicBezTo>
                  <a:close/>
                </a:path>
              </a:pathLst>
            </a:custGeom>
            <a:solidFill>
              <a:srgbClr val="0000D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304" y="51"/>
              <a:ext cx="233" cy="240"/>
            </a:xfrm>
            <a:custGeom>
              <a:avLst/>
              <a:gdLst>
                <a:gd name="T0" fmla="*/ 0 w 233"/>
                <a:gd name="T1" fmla="*/ 103 h 240"/>
                <a:gd name="T2" fmla="*/ 1 w 233"/>
                <a:gd name="T3" fmla="*/ 94 h 240"/>
                <a:gd name="T4" fmla="*/ 8 w 233"/>
                <a:gd name="T5" fmla="*/ 64 h 240"/>
                <a:gd name="T6" fmla="*/ 40 w 233"/>
                <a:gd name="T7" fmla="*/ 29 h 240"/>
                <a:gd name="T8" fmla="*/ 74 w 233"/>
                <a:gd name="T9" fmla="*/ 10 h 240"/>
                <a:gd name="T10" fmla="*/ 107 w 233"/>
                <a:gd name="T11" fmla="*/ 3 h 240"/>
                <a:gd name="T12" fmla="*/ 147 w 233"/>
                <a:gd name="T13" fmla="*/ 4 h 240"/>
                <a:gd name="T14" fmla="*/ 193 w 233"/>
                <a:gd name="T15" fmla="*/ 29 h 240"/>
                <a:gd name="T16" fmla="*/ 220 w 233"/>
                <a:gd name="T17" fmla="*/ 68 h 240"/>
                <a:gd name="T18" fmla="*/ 231 w 233"/>
                <a:gd name="T19" fmla="*/ 104 h 240"/>
                <a:gd name="T20" fmla="*/ 231 w 233"/>
                <a:gd name="T21" fmla="*/ 140 h 240"/>
                <a:gd name="T22" fmla="*/ 219 w 233"/>
                <a:gd name="T23" fmla="*/ 182 h 240"/>
                <a:gd name="T24" fmla="*/ 200 w 233"/>
                <a:gd name="T25" fmla="*/ 213 h 240"/>
                <a:gd name="T26" fmla="*/ 177 w 233"/>
                <a:gd name="T27" fmla="*/ 231 h 240"/>
                <a:gd name="T28" fmla="*/ 152 w 233"/>
                <a:gd name="T29" fmla="*/ 160 h 240"/>
                <a:gd name="T30" fmla="*/ 148 w 233"/>
                <a:gd name="T31" fmla="*/ 148 h 240"/>
                <a:gd name="T32" fmla="*/ 156 w 233"/>
                <a:gd name="T33" fmla="*/ 129 h 240"/>
                <a:gd name="T34" fmla="*/ 157 w 233"/>
                <a:gd name="T35" fmla="*/ 103 h 240"/>
                <a:gd name="T36" fmla="*/ 144 w 233"/>
                <a:gd name="T37" fmla="*/ 76 h 240"/>
                <a:gd name="T38" fmla="*/ 109 w 233"/>
                <a:gd name="T39" fmla="*/ 52 h 240"/>
                <a:gd name="T40" fmla="*/ 67 w 233"/>
                <a:gd name="T41" fmla="*/ 50 h 240"/>
                <a:gd name="T42" fmla="*/ 40 w 233"/>
                <a:gd name="T43" fmla="*/ 64 h 240"/>
                <a:gd name="T44" fmla="*/ 27 w 233"/>
                <a:gd name="T45" fmla="*/ 77 h 240"/>
                <a:gd name="T46" fmla="*/ 19 w 233"/>
                <a:gd name="T47" fmla="*/ 96 h 240"/>
                <a:gd name="T48" fmla="*/ 15 w 233"/>
                <a:gd name="T49" fmla="*/ 105 h 240"/>
                <a:gd name="T50" fmla="*/ 0 w 233"/>
                <a:gd name="T51" fmla="*/ 103 h 2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3"/>
                <a:gd name="T79" fmla="*/ 0 h 240"/>
                <a:gd name="T80" fmla="*/ 233 w 233"/>
                <a:gd name="T81" fmla="*/ 240 h 2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3" h="240">
                  <a:moveTo>
                    <a:pt x="0" y="103"/>
                  </a:moveTo>
                  <a:lnTo>
                    <a:pt x="1" y="94"/>
                  </a:lnTo>
                  <a:cubicBezTo>
                    <a:pt x="2" y="88"/>
                    <a:pt x="2" y="75"/>
                    <a:pt x="8" y="64"/>
                  </a:cubicBezTo>
                  <a:cubicBezTo>
                    <a:pt x="14" y="53"/>
                    <a:pt x="29" y="38"/>
                    <a:pt x="40" y="29"/>
                  </a:cubicBezTo>
                  <a:cubicBezTo>
                    <a:pt x="51" y="20"/>
                    <a:pt x="63" y="14"/>
                    <a:pt x="74" y="10"/>
                  </a:cubicBezTo>
                  <a:cubicBezTo>
                    <a:pt x="85" y="6"/>
                    <a:pt x="95" y="4"/>
                    <a:pt x="107" y="3"/>
                  </a:cubicBezTo>
                  <a:cubicBezTo>
                    <a:pt x="119" y="2"/>
                    <a:pt x="133" y="0"/>
                    <a:pt x="147" y="4"/>
                  </a:cubicBezTo>
                  <a:cubicBezTo>
                    <a:pt x="161" y="8"/>
                    <a:pt x="181" y="18"/>
                    <a:pt x="193" y="29"/>
                  </a:cubicBezTo>
                  <a:cubicBezTo>
                    <a:pt x="205" y="40"/>
                    <a:pt x="214" y="56"/>
                    <a:pt x="220" y="68"/>
                  </a:cubicBezTo>
                  <a:cubicBezTo>
                    <a:pt x="226" y="80"/>
                    <a:pt x="229" y="92"/>
                    <a:pt x="231" y="104"/>
                  </a:cubicBezTo>
                  <a:cubicBezTo>
                    <a:pt x="233" y="116"/>
                    <a:pt x="233" y="127"/>
                    <a:pt x="231" y="140"/>
                  </a:cubicBezTo>
                  <a:cubicBezTo>
                    <a:pt x="229" y="153"/>
                    <a:pt x="224" y="170"/>
                    <a:pt x="219" y="182"/>
                  </a:cubicBezTo>
                  <a:cubicBezTo>
                    <a:pt x="214" y="194"/>
                    <a:pt x="207" y="205"/>
                    <a:pt x="200" y="213"/>
                  </a:cubicBezTo>
                  <a:cubicBezTo>
                    <a:pt x="193" y="221"/>
                    <a:pt x="185" y="240"/>
                    <a:pt x="177" y="231"/>
                  </a:cubicBezTo>
                  <a:lnTo>
                    <a:pt x="152" y="160"/>
                  </a:lnTo>
                  <a:lnTo>
                    <a:pt x="148" y="148"/>
                  </a:lnTo>
                  <a:cubicBezTo>
                    <a:pt x="149" y="143"/>
                    <a:pt x="155" y="136"/>
                    <a:pt x="156" y="129"/>
                  </a:cubicBezTo>
                  <a:cubicBezTo>
                    <a:pt x="157" y="122"/>
                    <a:pt x="159" y="112"/>
                    <a:pt x="157" y="103"/>
                  </a:cubicBezTo>
                  <a:cubicBezTo>
                    <a:pt x="155" y="94"/>
                    <a:pt x="152" y="85"/>
                    <a:pt x="144" y="76"/>
                  </a:cubicBezTo>
                  <a:cubicBezTo>
                    <a:pt x="136" y="67"/>
                    <a:pt x="122" y="56"/>
                    <a:pt x="109" y="52"/>
                  </a:cubicBezTo>
                  <a:cubicBezTo>
                    <a:pt x="96" y="48"/>
                    <a:pt x="78" y="48"/>
                    <a:pt x="67" y="50"/>
                  </a:cubicBezTo>
                  <a:cubicBezTo>
                    <a:pt x="56" y="52"/>
                    <a:pt x="47" y="60"/>
                    <a:pt x="40" y="64"/>
                  </a:cubicBezTo>
                  <a:cubicBezTo>
                    <a:pt x="33" y="68"/>
                    <a:pt x="30" y="72"/>
                    <a:pt x="27" y="77"/>
                  </a:cubicBezTo>
                  <a:cubicBezTo>
                    <a:pt x="24" y="82"/>
                    <a:pt x="21" y="91"/>
                    <a:pt x="19" y="96"/>
                  </a:cubicBezTo>
                  <a:lnTo>
                    <a:pt x="15" y="105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08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331" y="98"/>
              <a:ext cx="131" cy="100"/>
            </a:xfrm>
            <a:custGeom>
              <a:avLst/>
              <a:gdLst>
                <a:gd name="T0" fmla="*/ 121 w 131"/>
                <a:gd name="T1" fmla="*/ 100 h 100"/>
                <a:gd name="T2" fmla="*/ 105 w 131"/>
                <a:gd name="T3" fmla="*/ 56 h 100"/>
                <a:gd name="T4" fmla="*/ 90 w 131"/>
                <a:gd name="T5" fmla="*/ 29 h 100"/>
                <a:gd name="T6" fmla="*/ 72 w 131"/>
                <a:gd name="T7" fmla="*/ 14 h 100"/>
                <a:gd name="T8" fmla="*/ 56 w 131"/>
                <a:gd name="T9" fmla="*/ 11 h 100"/>
                <a:gd name="T10" fmla="*/ 40 w 131"/>
                <a:gd name="T11" fmla="*/ 11 h 100"/>
                <a:gd name="T12" fmla="*/ 24 w 131"/>
                <a:gd name="T13" fmla="*/ 14 h 100"/>
                <a:gd name="T14" fmla="*/ 0 w 131"/>
                <a:gd name="T15" fmla="*/ 32 h 100"/>
                <a:gd name="T16" fmla="*/ 4 w 131"/>
                <a:gd name="T17" fmla="*/ 20 h 100"/>
                <a:gd name="T18" fmla="*/ 14 w 131"/>
                <a:gd name="T19" fmla="*/ 11 h 100"/>
                <a:gd name="T20" fmla="*/ 30 w 131"/>
                <a:gd name="T21" fmla="*/ 3 h 100"/>
                <a:gd name="T22" fmla="*/ 50 w 131"/>
                <a:gd name="T23" fmla="*/ 0 h 100"/>
                <a:gd name="T24" fmla="*/ 71 w 131"/>
                <a:gd name="T25" fmla="*/ 2 h 100"/>
                <a:gd name="T26" fmla="*/ 97 w 131"/>
                <a:gd name="T27" fmla="*/ 11 h 100"/>
                <a:gd name="T28" fmla="*/ 115 w 131"/>
                <a:gd name="T29" fmla="*/ 28 h 100"/>
                <a:gd name="T30" fmla="*/ 126 w 131"/>
                <a:gd name="T31" fmla="*/ 45 h 100"/>
                <a:gd name="T32" fmla="*/ 130 w 131"/>
                <a:gd name="T33" fmla="*/ 65 h 100"/>
                <a:gd name="T34" fmla="*/ 129 w 131"/>
                <a:gd name="T35" fmla="*/ 81 h 100"/>
                <a:gd name="T36" fmla="*/ 121 w 131"/>
                <a:gd name="T37" fmla="*/ 100 h 1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100"/>
                <a:gd name="T59" fmla="*/ 131 w 131"/>
                <a:gd name="T60" fmla="*/ 100 h 1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100">
                  <a:moveTo>
                    <a:pt x="121" y="100"/>
                  </a:moveTo>
                  <a:lnTo>
                    <a:pt x="105" y="56"/>
                  </a:lnTo>
                  <a:cubicBezTo>
                    <a:pt x="100" y="44"/>
                    <a:pt x="95" y="36"/>
                    <a:pt x="90" y="29"/>
                  </a:cubicBezTo>
                  <a:cubicBezTo>
                    <a:pt x="85" y="22"/>
                    <a:pt x="78" y="17"/>
                    <a:pt x="72" y="14"/>
                  </a:cubicBezTo>
                  <a:cubicBezTo>
                    <a:pt x="66" y="11"/>
                    <a:pt x="61" y="12"/>
                    <a:pt x="56" y="11"/>
                  </a:cubicBezTo>
                  <a:cubicBezTo>
                    <a:pt x="51" y="10"/>
                    <a:pt x="45" y="10"/>
                    <a:pt x="40" y="11"/>
                  </a:cubicBezTo>
                  <a:cubicBezTo>
                    <a:pt x="35" y="12"/>
                    <a:pt x="31" y="10"/>
                    <a:pt x="24" y="14"/>
                  </a:cubicBezTo>
                  <a:lnTo>
                    <a:pt x="0" y="32"/>
                  </a:lnTo>
                  <a:lnTo>
                    <a:pt x="4" y="20"/>
                  </a:lnTo>
                  <a:lnTo>
                    <a:pt x="14" y="11"/>
                  </a:lnTo>
                  <a:lnTo>
                    <a:pt x="30" y="3"/>
                  </a:lnTo>
                  <a:lnTo>
                    <a:pt x="50" y="0"/>
                  </a:lnTo>
                  <a:cubicBezTo>
                    <a:pt x="57" y="0"/>
                    <a:pt x="63" y="0"/>
                    <a:pt x="71" y="2"/>
                  </a:cubicBezTo>
                  <a:cubicBezTo>
                    <a:pt x="79" y="4"/>
                    <a:pt x="90" y="7"/>
                    <a:pt x="97" y="11"/>
                  </a:cubicBezTo>
                  <a:cubicBezTo>
                    <a:pt x="104" y="15"/>
                    <a:pt x="110" y="22"/>
                    <a:pt x="115" y="28"/>
                  </a:cubicBezTo>
                  <a:cubicBezTo>
                    <a:pt x="120" y="34"/>
                    <a:pt x="124" y="39"/>
                    <a:pt x="126" y="45"/>
                  </a:cubicBezTo>
                  <a:cubicBezTo>
                    <a:pt x="128" y="51"/>
                    <a:pt x="129" y="59"/>
                    <a:pt x="130" y="65"/>
                  </a:cubicBezTo>
                  <a:cubicBezTo>
                    <a:pt x="131" y="71"/>
                    <a:pt x="130" y="75"/>
                    <a:pt x="129" y="81"/>
                  </a:cubicBezTo>
                  <a:cubicBezTo>
                    <a:pt x="128" y="87"/>
                    <a:pt x="123" y="96"/>
                    <a:pt x="121" y="100"/>
                  </a:cubicBez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321" y="45"/>
              <a:ext cx="395" cy="273"/>
            </a:xfrm>
            <a:custGeom>
              <a:avLst/>
              <a:gdLst>
                <a:gd name="T0" fmla="*/ 374 w 395"/>
                <a:gd name="T1" fmla="*/ 138 h 273"/>
                <a:gd name="T2" fmla="*/ 381 w 395"/>
                <a:gd name="T3" fmla="*/ 115 h 273"/>
                <a:gd name="T4" fmla="*/ 374 w 395"/>
                <a:gd name="T5" fmla="*/ 80 h 273"/>
                <a:gd name="T6" fmla="*/ 363 w 395"/>
                <a:gd name="T7" fmla="*/ 47 h 273"/>
                <a:gd name="T8" fmla="*/ 357 w 395"/>
                <a:gd name="T9" fmla="*/ 38 h 273"/>
                <a:gd name="T10" fmla="*/ 348 w 395"/>
                <a:gd name="T11" fmla="*/ 24 h 273"/>
                <a:gd name="T12" fmla="*/ 338 w 395"/>
                <a:gd name="T13" fmla="*/ 18 h 273"/>
                <a:gd name="T14" fmla="*/ 314 w 395"/>
                <a:gd name="T15" fmla="*/ 5 h 273"/>
                <a:gd name="T16" fmla="*/ 281 w 395"/>
                <a:gd name="T17" fmla="*/ 1 h 273"/>
                <a:gd name="T18" fmla="*/ 316 w 395"/>
                <a:gd name="T19" fmla="*/ 0 h 273"/>
                <a:gd name="T20" fmla="*/ 336 w 395"/>
                <a:gd name="T21" fmla="*/ 5 h 273"/>
                <a:gd name="T22" fmla="*/ 353 w 395"/>
                <a:gd name="T23" fmla="*/ 18 h 273"/>
                <a:gd name="T24" fmla="*/ 367 w 395"/>
                <a:gd name="T25" fmla="*/ 36 h 273"/>
                <a:gd name="T26" fmla="*/ 376 w 395"/>
                <a:gd name="T27" fmla="*/ 53 h 273"/>
                <a:gd name="T28" fmla="*/ 392 w 395"/>
                <a:gd name="T29" fmla="*/ 106 h 273"/>
                <a:gd name="T30" fmla="*/ 395 w 395"/>
                <a:gd name="T31" fmla="*/ 132 h 273"/>
                <a:gd name="T32" fmla="*/ 384 w 395"/>
                <a:gd name="T33" fmla="*/ 148 h 273"/>
                <a:gd name="T34" fmla="*/ 278 w 395"/>
                <a:gd name="T35" fmla="*/ 236 h 273"/>
                <a:gd name="T36" fmla="*/ 264 w 395"/>
                <a:gd name="T37" fmla="*/ 242 h 273"/>
                <a:gd name="T38" fmla="*/ 150 w 395"/>
                <a:gd name="T39" fmla="*/ 273 h 273"/>
                <a:gd name="T40" fmla="*/ 122 w 395"/>
                <a:gd name="T41" fmla="*/ 264 h 273"/>
                <a:gd name="T42" fmla="*/ 116 w 395"/>
                <a:gd name="T43" fmla="*/ 164 h 273"/>
                <a:gd name="T44" fmla="*/ 114 w 395"/>
                <a:gd name="T45" fmla="*/ 148 h 273"/>
                <a:gd name="T46" fmla="*/ 105 w 395"/>
                <a:gd name="T47" fmla="*/ 129 h 273"/>
                <a:gd name="T48" fmla="*/ 79 w 395"/>
                <a:gd name="T49" fmla="*/ 125 h 273"/>
                <a:gd name="T50" fmla="*/ 0 w 395"/>
                <a:gd name="T51" fmla="*/ 116 h 273"/>
                <a:gd name="T52" fmla="*/ 1 w 395"/>
                <a:gd name="T53" fmla="*/ 110 h 273"/>
                <a:gd name="T54" fmla="*/ 8 w 395"/>
                <a:gd name="T55" fmla="*/ 92 h 273"/>
                <a:gd name="T56" fmla="*/ 18 w 395"/>
                <a:gd name="T57" fmla="*/ 78 h 273"/>
                <a:gd name="T58" fmla="*/ 32 w 395"/>
                <a:gd name="T59" fmla="*/ 70 h 273"/>
                <a:gd name="T60" fmla="*/ 44 w 395"/>
                <a:gd name="T61" fmla="*/ 68 h 273"/>
                <a:gd name="T62" fmla="*/ 60 w 395"/>
                <a:gd name="T63" fmla="*/ 67 h 273"/>
                <a:gd name="T64" fmla="*/ 82 w 395"/>
                <a:gd name="T65" fmla="*/ 75 h 273"/>
                <a:gd name="T66" fmla="*/ 99 w 395"/>
                <a:gd name="T67" fmla="*/ 93 h 273"/>
                <a:gd name="T68" fmla="*/ 113 w 395"/>
                <a:gd name="T69" fmla="*/ 128 h 273"/>
                <a:gd name="T70" fmla="*/ 153 w 395"/>
                <a:gd name="T71" fmla="*/ 255 h 273"/>
                <a:gd name="T72" fmla="*/ 223 w 395"/>
                <a:gd name="T73" fmla="*/ 240 h 273"/>
                <a:gd name="T74" fmla="*/ 269 w 395"/>
                <a:gd name="T75" fmla="*/ 227 h 273"/>
                <a:gd name="T76" fmla="*/ 295 w 395"/>
                <a:gd name="T77" fmla="*/ 208 h 273"/>
                <a:gd name="T78" fmla="*/ 374 w 395"/>
                <a:gd name="T79" fmla="*/ 138 h 27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95"/>
                <a:gd name="T121" fmla="*/ 0 h 273"/>
                <a:gd name="T122" fmla="*/ 395 w 395"/>
                <a:gd name="T123" fmla="*/ 273 h 27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95" h="273">
                  <a:moveTo>
                    <a:pt x="374" y="138"/>
                  </a:moveTo>
                  <a:lnTo>
                    <a:pt x="381" y="115"/>
                  </a:lnTo>
                  <a:lnTo>
                    <a:pt x="374" y="80"/>
                  </a:lnTo>
                  <a:lnTo>
                    <a:pt x="363" y="47"/>
                  </a:lnTo>
                  <a:lnTo>
                    <a:pt x="357" y="38"/>
                  </a:lnTo>
                  <a:lnTo>
                    <a:pt x="348" y="24"/>
                  </a:lnTo>
                  <a:lnTo>
                    <a:pt x="338" y="18"/>
                  </a:lnTo>
                  <a:lnTo>
                    <a:pt x="314" y="5"/>
                  </a:lnTo>
                  <a:lnTo>
                    <a:pt x="281" y="1"/>
                  </a:lnTo>
                  <a:lnTo>
                    <a:pt x="316" y="0"/>
                  </a:lnTo>
                  <a:lnTo>
                    <a:pt x="336" y="5"/>
                  </a:lnTo>
                  <a:lnTo>
                    <a:pt x="353" y="18"/>
                  </a:lnTo>
                  <a:lnTo>
                    <a:pt x="367" y="36"/>
                  </a:lnTo>
                  <a:lnTo>
                    <a:pt x="376" y="53"/>
                  </a:lnTo>
                  <a:lnTo>
                    <a:pt x="392" y="106"/>
                  </a:lnTo>
                  <a:lnTo>
                    <a:pt x="395" y="132"/>
                  </a:lnTo>
                  <a:lnTo>
                    <a:pt x="384" y="148"/>
                  </a:lnTo>
                  <a:lnTo>
                    <a:pt x="278" y="236"/>
                  </a:lnTo>
                  <a:lnTo>
                    <a:pt x="264" y="242"/>
                  </a:lnTo>
                  <a:lnTo>
                    <a:pt x="150" y="273"/>
                  </a:lnTo>
                  <a:lnTo>
                    <a:pt x="122" y="264"/>
                  </a:lnTo>
                  <a:lnTo>
                    <a:pt x="116" y="164"/>
                  </a:lnTo>
                  <a:lnTo>
                    <a:pt x="114" y="148"/>
                  </a:lnTo>
                  <a:lnTo>
                    <a:pt x="105" y="129"/>
                  </a:lnTo>
                  <a:lnTo>
                    <a:pt x="79" y="125"/>
                  </a:lnTo>
                  <a:lnTo>
                    <a:pt x="0" y="116"/>
                  </a:lnTo>
                  <a:lnTo>
                    <a:pt x="1" y="110"/>
                  </a:lnTo>
                  <a:lnTo>
                    <a:pt x="8" y="92"/>
                  </a:lnTo>
                  <a:lnTo>
                    <a:pt x="18" y="78"/>
                  </a:lnTo>
                  <a:lnTo>
                    <a:pt x="32" y="70"/>
                  </a:lnTo>
                  <a:lnTo>
                    <a:pt x="44" y="68"/>
                  </a:lnTo>
                  <a:cubicBezTo>
                    <a:pt x="49" y="67"/>
                    <a:pt x="54" y="66"/>
                    <a:pt x="60" y="67"/>
                  </a:cubicBezTo>
                  <a:cubicBezTo>
                    <a:pt x="66" y="68"/>
                    <a:pt x="76" y="71"/>
                    <a:pt x="82" y="75"/>
                  </a:cubicBezTo>
                  <a:cubicBezTo>
                    <a:pt x="88" y="79"/>
                    <a:pt x="94" y="84"/>
                    <a:pt x="99" y="93"/>
                  </a:cubicBezTo>
                  <a:cubicBezTo>
                    <a:pt x="104" y="102"/>
                    <a:pt x="104" y="101"/>
                    <a:pt x="113" y="128"/>
                  </a:cubicBezTo>
                  <a:lnTo>
                    <a:pt x="153" y="255"/>
                  </a:lnTo>
                  <a:lnTo>
                    <a:pt x="223" y="240"/>
                  </a:lnTo>
                  <a:lnTo>
                    <a:pt x="269" y="227"/>
                  </a:lnTo>
                  <a:lnTo>
                    <a:pt x="295" y="208"/>
                  </a:lnTo>
                  <a:lnTo>
                    <a:pt x="374" y="138"/>
                  </a:lnTo>
                  <a:close/>
                </a:path>
              </a:pathLst>
            </a:custGeom>
            <a:solidFill>
              <a:srgbClr val="FF3FDE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348" y="139"/>
              <a:ext cx="45" cy="29"/>
            </a:xfrm>
            <a:custGeom>
              <a:avLst/>
              <a:gdLst>
                <a:gd name="T0" fmla="*/ 2 w 45"/>
                <a:gd name="T1" fmla="*/ 25 h 29"/>
                <a:gd name="T2" fmla="*/ 44 w 45"/>
                <a:gd name="T3" fmla="*/ 29 h 29"/>
                <a:gd name="T4" fmla="*/ 45 w 45"/>
                <a:gd name="T5" fmla="*/ 19 h 29"/>
                <a:gd name="T6" fmla="*/ 38 w 45"/>
                <a:gd name="T7" fmla="*/ 5 h 29"/>
                <a:gd name="T8" fmla="*/ 22 w 45"/>
                <a:gd name="T9" fmla="*/ 0 h 29"/>
                <a:gd name="T10" fmla="*/ 9 w 45"/>
                <a:gd name="T11" fmla="*/ 3 h 29"/>
                <a:gd name="T12" fmla="*/ 1 w 45"/>
                <a:gd name="T13" fmla="*/ 14 h 29"/>
                <a:gd name="T14" fmla="*/ 2 w 45"/>
                <a:gd name="T15" fmla="*/ 25 h 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29"/>
                <a:gd name="T26" fmla="*/ 45 w 45"/>
                <a:gd name="T27" fmla="*/ 29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29">
                  <a:moveTo>
                    <a:pt x="2" y="25"/>
                  </a:moveTo>
                  <a:lnTo>
                    <a:pt x="44" y="29"/>
                  </a:lnTo>
                  <a:lnTo>
                    <a:pt x="45" y="19"/>
                  </a:lnTo>
                  <a:cubicBezTo>
                    <a:pt x="44" y="15"/>
                    <a:pt x="42" y="8"/>
                    <a:pt x="38" y="5"/>
                  </a:cubicBezTo>
                  <a:cubicBezTo>
                    <a:pt x="34" y="2"/>
                    <a:pt x="27" y="0"/>
                    <a:pt x="22" y="0"/>
                  </a:cubicBezTo>
                  <a:cubicBezTo>
                    <a:pt x="17" y="0"/>
                    <a:pt x="13" y="1"/>
                    <a:pt x="9" y="3"/>
                  </a:cubicBezTo>
                  <a:cubicBezTo>
                    <a:pt x="5" y="5"/>
                    <a:pt x="2" y="10"/>
                    <a:pt x="1" y="14"/>
                  </a:cubicBezTo>
                  <a:cubicBezTo>
                    <a:pt x="0" y="18"/>
                    <a:pt x="2" y="23"/>
                    <a:pt x="2" y="25"/>
                  </a:cubicBezTo>
                  <a:close/>
                </a:path>
              </a:pathLst>
            </a:custGeom>
            <a:solidFill>
              <a:srgbClr val="A214F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340" y="50"/>
              <a:ext cx="364" cy="249"/>
            </a:xfrm>
            <a:custGeom>
              <a:avLst/>
              <a:gdLst>
                <a:gd name="T0" fmla="*/ 0 w 364"/>
                <a:gd name="T1" fmla="*/ 73 h 249"/>
                <a:gd name="T2" fmla="*/ 18 w 364"/>
                <a:gd name="T3" fmla="*/ 60 h 249"/>
                <a:gd name="T4" fmla="*/ 37 w 364"/>
                <a:gd name="T5" fmla="*/ 56 h 249"/>
                <a:gd name="T6" fmla="*/ 61 w 364"/>
                <a:gd name="T7" fmla="*/ 61 h 249"/>
                <a:gd name="T8" fmla="*/ 77 w 364"/>
                <a:gd name="T9" fmla="*/ 73 h 249"/>
                <a:gd name="T10" fmla="*/ 91 w 364"/>
                <a:gd name="T11" fmla="*/ 94 h 249"/>
                <a:gd name="T12" fmla="*/ 103 w 364"/>
                <a:gd name="T13" fmla="*/ 128 h 249"/>
                <a:gd name="T14" fmla="*/ 141 w 364"/>
                <a:gd name="T15" fmla="*/ 236 h 249"/>
                <a:gd name="T16" fmla="*/ 206 w 364"/>
                <a:gd name="T17" fmla="*/ 224 h 249"/>
                <a:gd name="T18" fmla="*/ 217 w 364"/>
                <a:gd name="T19" fmla="*/ 219 h 249"/>
                <a:gd name="T20" fmla="*/ 273 w 364"/>
                <a:gd name="T21" fmla="*/ 184 h 249"/>
                <a:gd name="T22" fmla="*/ 333 w 364"/>
                <a:gd name="T23" fmla="*/ 128 h 249"/>
                <a:gd name="T24" fmla="*/ 346 w 364"/>
                <a:gd name="T25" fmla="*/ 88 h 249"/>
                <a:gd name="T26" fmla="*/ 340 w 364"/>
                <a:gd name="T27" fmla="*/ 52 h 249"/>
                <a:gd name="T28" fmla="*/ 327 w 364"/>
                <a:gd name="T29" fmla="*/ 29 h 249"/>
                <a:gd name="T30" fmla="*/ 311 w 364"/>
                <a:gd name="T31" fmla="*/ 12 h 249"/>
                <a:gd name="T32" fmla="*/ 288 w 364"/>
                <a:gd name="T33" fmla="*/ 0 h 249"/>
                <a:gd name="T34" fmla="*/ 312 w 364"/>
                <a:gd name="T35" fmla="*/ 9 h 249"/>
                <a:gd name="T36" fmla="*/ 330 w 364"/>
                <a:gd name="T37" fmla="*/ 21 h 249"/>
                <a:gd name="T38" fmla="*/ 341 w 364"/>
                <a:gd name="T39" fmla="*/ 39 h 249"/>
                <a:gd name="T40" fmla="*/ 350 w 364"/>
                <a:gd name="T41" fmla="*/ 60 h 249"/>
                <a:gd name="T42" fmla="*/ 357 w 364"/>
                <a:gd name="T43" fmla="*/ 89 h 249"/>
                <a:gd name="T44" fmla="*/ 362 w 364"/>
                <a:gd name="T45" fmla="*/ 107 h 249"/>
                <a:gd name="T46" fmla="*/ 359 w 364"/>
                <a:gd name="T47" fmla="*/ 123 h 249"/>
                <a:gd name="T48" fmla="*/ 349 w 364"/>
                <a:gd name="T49" fmla="*/ 139 h 249"/>
                <a:gd name="T50" fmla="*/ 268 w 364"/>
                <a:gd name="T51" fmla="*/ 209 h 249"/>
                <a:gd name="T52" fmla="*/ 250 w 364"/>
                <a:gd name="T53" fmla="*/ 220 h 249"/>
                <a:gd name="T54" fmla="*/ 203 w 364"/>
                <a:gd name="T55" fmla="*/ 234 h 249"/>
                <a:gd name="T56" fmla="*/ 135 w 364"/>
                <a:gd name="T57" fmla="*/ 249 h 249"/>
                <a:gd name="T58" fmla="*/ 132 w 364"/>
                <a:gd name="T59" fmla="*/ 242 h 249"/>
                <a:gd name="T60" fmla="*/ 92 w 364"/>
                <a:gd name="T61" fmla="*/ 121 h 249"/>
                <a:gd name="T62" fmla="*/ 83 w 364"/>
                <a:gd name="T63" fmla="*/ 90 h 249"/>
                <a:gd name="T64" fmla="*/ 62 w 364"/>
                <a:gd name="T65" fmla="*/ 69 h 249"/>
                <a:gd name="T66" fmla="*/ 42 w 364"/>
                <a:gd name="T67" fmla="*/ 63 h 249"/>
                <a:gd name="T68" fmla="*/ 29 w 364"/>
                <a:gd name="T69" fmla="*/ 62 h 249"/>
                <a:gd name="T70" fmla="*/ 17 w 364"/>
                <a:gd name="T71" fmla="*/ 65 h 249"/>
                <a:gd name="T72" fmla="*/ 0 w 364"/>
                <a:gd name="T73" fmla="*/ 73 h 2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4"/>
                <a:gd name="T112" fmla="*/ 0 h 249"/>
                <a:gd name="T113" fmla="*/ 364 w 364"/>
                <a:gd name="T114" fmla="*/ 249 h 24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4" h="249">
                  <a:moveTo>
                    <a:pt x="0" y="73"/>
                  </a:moveTo>
                  <a:lnTo>
                    <a:pt x="18" y="60"/>
                  </a:lnTo>
                  <a:lnTo>
                    <a:pt x="37" y="56"/>
                  </a:lnTo>
                  <a:cubicBezTo>
                    <a:pt x="44" y="56"/>
                    <a:pt x="54" y="58"/>
                    <a:pt x="61" y="61"/>
                  </a:cubicBezTo>
                  <a:cubicBezTo>
                    <a:pt x="68" y="64"/>
                    <a:pt x="72" y="68"/>
                    <a:pt x="77" y="73"/>
                  </a:cubicBezTo>
                  <a:cubicBezTo>
                    <a:pt x="82" y="78"/>
                    <a:pt x="87" y="85"/>
                    <a:pt x="91" y="94"/>
                  </a:cubicBezTo>
                  <a:cubicBezTo>
                    <a:pt x="95" y="103"/>
                    <a:pt x="95" y="104"/>
                    <a:pt x="103" y="128"/>
                  </a:cubicBezTo>
                  <a:lnTo>
                    <a:pt x="141" y="236"/>
                  </a:lnTo>
                  <a:lnTo>
                    <a:pt x="206" y="224"/>
                  </a:lnTo>
                  <a:lnTo>
                    <a:pt x="217" y="219"/>
                  </a:lnTo>
                  <a:lnTo>
                    <a:pt x="273" y="184"/>
                  </a:lnTo>
                  <a:lnTo>
                    <a:pt x="333" y="128"/>
                  </a:lnTo>
                  <a:cubicBezTo>
                    <a:pt x="345" y="112"/>
                    <a:pt x="345" y="101"/>
                    <a:pt x="346" y="88"/>
                  </a:cubicBezTo>
                  <a:cubicBezTo>
                    <a:pt x="347" y="75"/>
                    <a:pt x="343" y="62"/>
                    <a:pt x="340" y="52"/>
                  </a:cubicBezTo>
                  <a:cubicBezTo>
                    <a:pt x="337" y="42"/>
                    <a:pt x="332" y="36"/>
                    <a:pt x="327" y="29"/>
                  </a:cubicBezTo>
                  <a:cubicBezTo>
                    <a:pt x="322" y="22"/>
                    <a:pt x="317" y="17"/>
                    <a:pt x="311" y="12"/>
                  </a:cubicBezTo>
                  <a:cubicBezTo>
                    <a:pt x="305" y="7"/>
                    <a:pt x="288" y="0"/>
                    <a:pt x="288" y="0"/>
                  </a:cubicBezTo>
                  <a:lnTo>
                    <a:pt x="312" y="9"/>
                  </a:lnTo>
                  <a:lnTo>
                    <a:pt x="330" y="21"/>
                  </a:lnTo>
                  <a:lnTo>
                    <a:pt x="341" y="39"/>
                  </a:lnTo>
                  <a:cubicBezTo>
                    <a:pt x="344" y="45"/>
                    <a:pt x="347" y="52"/>
                    <a:pt x="350" y="60"/>
                  </a:cubicBezTo>
                  <a:cubicBezTo>
                    <a:pt x="353" y="68"/>
                    <a:pt x="355" y="81"/>
                    <a:pt x="357" y="89"/>
                  </a:cubicBezTo>
                  <a:cubicBezTo>
                    <a:pt x="359" y="97"/>
                    <a:pt x="362" y="101"/>
                    <a:pt x="362" y="107"/>
                  </a:cubicBezTo>
                  <a:cubicBezTo>
                    <a:pt x="362" y="113"/>
                    <a:pt x="361" y="118"/>
                    <a:pt x="359" y="123"/>
                  </a:cubicBezTo>
                  <a:cubicBezTo>
                    <a:pt x="357" y="128"/>
                    <a:pt x="364" y="125"/>
                    <a:pt x="349" y="139"/>
                  </a:cubicBezTo>
                  <a:cubicBezTo>
                    <a:pt x="334" y="153"/>
                    <a:pt x="284" y="196"/>
                    <a:pt x="268" y="209"/>
                  </a:cubicBezTo>
                  <a:cubicBezTo>
                    <a:pt x="252" y="222"/>
                    <a:pt x="261" y="216"/>
                    <a:pt x="250" y="220"/>
                  </a:cubicBezTo>
                  <a:cubicBezTo>
                    <a:pt x="239" y="224"/>
                    <a:pt x="222" y="229"/>
                    <a:pt x="203" y="234"/>
                  </a:cubicBezTo>
                  <a:cubicBezTo>
                    <a:pt x="184" y="239"/>
                    <a:pt x="147" y="248"/>
                    <a:pt x="135" y="249"/>
                  </a:cubicBezTo>
                  <a:lnTo>
                    <a:pt x="132" y="242"/>
                  </a:lnTo>
                  <a:lnTo>
                    <a:pt x="92" y="121"/>
                  </a:lnTo>
                  <a:lnTo>
                    <a:pt x="83" y="90"/>
                  </a:lnTo>
                  <a:cubicBezTo>
                    <a:pt x="78" y="81"/>
                    <a:pt x="69" y="73"/>
                    <a:pt x="62" y="69"/>
                  </a:cubicBezTo>
                  <a:cubicBezTo>
                    <a:pt x="55" y="65"/>
                    <a:pt x="47" y="64"/>
                    <a:pt x="42" y="63"/>
                  </a:cubicBezTo>
                  <a:cubicBezTo>
                    <a:pt x="37" y="62"/>
                    <a:pt x="33" y="62"/>
                    <a:pt x="29" y="62"/>
                  </a:cubicBezTo>
                  <a:lnTo>
                    <a:pt x="17" y="65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7804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550" y="294"/>
              <a:ext cx="140" cy="118"/>
            </a:xfrm>
            <a:custGeom>
              <a:avLst/>
              <a:gdLst>
                <a:gd name="T0" fmla="*/ 10 w 140"/>
                <a:gd name="T1" fmla="*/ 80 h 119"/>
                <a:gd name="T2" fmla="*/ 8 w 140"/>
                <a:gd name="T3" fmla="*/ 85 h 119"/>
                <a:gd name="T4" fmla="*/ 0 w 140"/>
                <a:gd name="T5" fmla="*/ 90 h 119"/>
                <a:gd name="T6" fmla="*/ 30 w 140"/>
                <a:gd name="T7" fmla="*/ 103 h 119"/>
                <a:gd name="T8" fmla="*/ 51 w 140"/>
                <a:gd name="T9" fmla="*/ 112 h 119"/>
                <a:gd name="T10" fmla="*/ 82 w 140"/>
                <a:gd name="T11" fmla="*/ 117 h 119"/>
                <a:gd name="T12" fmla="*/ 99 w 140"/>
                <a:gd name="T13" fmla="*/ 117 h 119"/>
                <a:gd name="T14" fmla="*/ 121 w 140"/>
                <a:gd name="T15" fmla="*/ 105 h 119"/>
                <a:gd name="T16" fmla="*/ 128 w 140"/>
                <a:gd name="T17" fmla="*/ 97 h 119"/>
                <a:gd name="T18" fmla="*/ 138 w 140"/>
                <a:gd name="T19" fmla="*/ 78 h 119"/>
                <a:gd name="T20" fmla="*/ 136 w 140"/>
                <a:gd name="T21" fmla="*/ 34 h 119"/>
                <a:gd name="T22" fmla="*/ 112 w 140"/>
                <a:gd name="T23" fmla="*/ 6 h 119"/>
                <a:gd name="T24" fmla="*/ 83 w 140"/>
                <a:gd name="T25" fmla="*/ 1 h 119"/>
                <a:gd name="T26" fmla="*/ 65 w 140"/>
                <a:gd name="T27" fmla="*/ 10 h 119"/>
                <a:gd name="T28" fmla="*/ 51 w 140"/>
                <a:gd name="T29" fmla="*/ 31 h 119"/>
                <a:gd name="T30" fmla="*/ 44 w 140"/>
                <a:gd name="T31" fmla="*/ 53 h 119"/>
                <a:gd name="T32" fmla="*/ 44 w 140"/>
                <a:gd name="T33" fmla="*/ 64 h 119"/>
                <a:gd name="T34" fmla="*/ 38 w 140"/>
                <a:gd name="T35" fmla="*/ 76 h 119"/>
                <a:gd name="T36" fmla="*/ 10 w 140"/>
                <a:gd name="T37" fmla="*/ 80 h 1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0"/>
                <a:gd name="T58" fmla="*/ 0 h 119"/>
                <a:gd name="T59" fmla="*/ 140 w 140"/>
                <a:gd name="T60" fmla="*/ 119 h 1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0" h="119">
                  <a:moveTo>
                    <a:pt x="10" y="80"/>
                  </a:moveTo>
                  <a:lnTo>
                    <a:pt x="8" y="85"/>
                  </a:lnTo>
                  <a:lnTo>
                    <a:pt x="0" y="90"/>
                  </a:lnTo>
                  <a:lnTo>
                    <a:pt x="30" y="103"/>
                  </a:lnTo>
                  <a:cubicBezTo>
                    <a:pt x="38" y="107"/>
                    <a:pt x="42" y="110"/>
                    <a:pt x="51" y="112"/>
                  </a:cubicBezTo>
                  <a:cubicBezTo>
                    <a:pt x="60" y="114"/>
                    <a:pt x="74" y="116"/>
                    <a:pt x="82" y="117"/>
                  </a:cubicBezTo>
                  <a:cubicBezTo>
                    <a:pt x="90" y="118"/>
                    <a:pt x="92" y="119"/>
                    <a:pt x="99" y="117"/>
                  </a:cubicBezTo>
                  <a:cubicBezTo>
                    <a:pt x="106" y="115"/>
                    <a:pt x="116" y="108"/>
                    <a:pt x="121" y="105"/>
                  </a:cubicBezTo>
                  <a:cubicBezTo>
                    <a:pt x="126" y="102"/>
                    <a:pt x="125" y="101"/>
                    <a:pt x="128" y="97"/>
                  </a:cubicBezTo>
                  <a:cubicBezTo>
                    <a:pt x="131" y="93"/>
                    <a:pt x="137" y="88"/>
                    <a:pt x="138" y="78"/>
                  </a:cubicBezTo>
                  <a:cubicBezTo>
                    <a:pt x="139" y="68"/>
                    <a:pt x="140" y="46"/>
                    <a:pt x="136" y="34"/>
                  </a:cubicBezTo>
                  <a:cubicBezTo>
                    <a:pt x="132" y="22"/>
                    <a:pt x="121" y="12"/>
                    <a:pt x="112" y="6"/>
                  </a:cubicBezTo>
                  <a:cubicBezTo>
                    <a:pt x="103" y="0"/>
                    <a:pt x="91" y="0"/>
                    <a:pt x="83" y="1"/>
                  </a:cubicBezTo>
                  <a:cubicBezTo>
                    <a:pt x="75" y="2"/>
                    <a:pt x="70" y="5"/>
                    <a:pt x="65" y="10"/>
                  </a:cubicBezTo>
                  <a:cubicBezTo>
                    <a:pt x="60" y="15"/>
                    <a:pt x="54" y="24"/>
                    <a:pt x="51" y="31"/>
                  </a:cubicBezTo>
                  <a:cubicBezTo>
                    <a:pt x="48" y="38"/>
                    <a:pt x="45" y="48"/>
                    <a:pt x="44" y="53"/>
                  </a:cubicBezTo>
                  <a:cubicBezTo>
                    <a:pt x="43" y="58"/>
                    <a:pt x="45" y="60"/>
                    <a:pt x="44" y="64"/>
                  </a:cubicBezTo>
                  <a:cubicBezTo>
                    <a:pt x="43" y="68"/>
                    <a:pt x="44" y="73"/>
                    <a:pt x="38" y="76"/>
                  </a:cubicBezTo>
                  <a:cubicBezTo>
                    <a:pt x="32" y="79"/>
                    <a:pt x="15" y="79"/>
                    <a:pt x="10" y="80"/>
                  </a:cubicBezTo>
                  <a:close/>
                </a:path>
              </a:pathLst>
            </a:custGeom>
            <a:solidFill>
              <a:srgbClr val="46444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610" y="317"/>
              <a:ext cx="61" cy="77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5" name="Group 52"/>
            <p:cNvGrpSpPr>
              <a:grpSpLocks/>
            </p:cNvGrpSpPr>
            <p:nvPr/>
          </p:nvGrpSpPr>
          <p:grpSpPr bwMode="auto">
            <a:xfrm>
              <a:off x="614" y="325"/>
              <a:ext cx="53" cy="61"/>
              <a:chOff x="614" y="325"/>
              <a:chExt cx="53" cy="62"/>
            </a:xfrm>
          </p:grpSpPr>
          <p:sp>
            <p:nvSpPr>
              <p:cNvPr id="88" name="Freeform 87"/>
              <p:cNvSpPr>
                <a:spLocks/>
              </p:cNvSpPr>
              <p:nvPr/>
            </p:nvSpPr>
            <p:spPr bwMode="auto">
              <a:xfrm>
                <a:off x="614" y="325"/>
                <a:ext cx="53" cy="62"/>
              </a:xfrm>
              <a:custGeom>
                <a:avLst/>
                <a:gdLst>
                  <a:gd name="T0" fmla="*/ 12 w 53"/>
                  <a:gd name="T1" fmla="*/ 4 h 62"/>
                  <a:gd name="T2" fmla="*/ 24 w 53"/>
                  <a:gd name="T3" fmla="*/ 9 h 62"/>
                  <a:gd name="T4" fmla="*/ 32 w 53"/>
                  <a:gd name="T5" fmla="*/ 0 h 62"/>
                  <a:gd name="T6" fmla="*/ 45 w 53"/>
                  <a:gd name="T7" fmla="*/ 9 h 62"/>
                  <a:gd name="T8" fmla="*/ 44 w 53"/>
                  <a:gd name="T9" fmla="*/ 19 h 62"/>
                  <a:gd name="T10" fmla="*/ 53 w 53"/>
                  <a:gd name="T11" fmla="*/ 24 h 62"/>
                  <a:gd name="T12" fmla="*/ 51 w 53"/>
                  <a:gd name="T13" fmla="*/ 37 h 62"/>
                  <a:gd name="T14" fmla="*/ 42 w 53"/>
                  <a:gd name="T15" fmla="*/ 42 h 62"/>
                  <a:gd name="T16" fmla="*/ 41 w 53"/>
                  <a:gd name="T17" fmla="*/ 54 h 62"/>
                  <a:gd name="T18" fmla="*/ 29 w 53"/>
                  <a:gd name="T19" fmla="*/ 62 h 62"/>
                  <a:gd name="T20" fmla="*/ 22 w 53"/>
                  <a:gd name="T21" fmla="*/ 54 h 62"/>
                  <a:gd name="T22" fmla="*/ 12 w 53"/>
                  <a:gd name="T23" fmla="*/ 57 h 62"/>
                  <a:gd name="T24" fmla="*/ 0 w 53"/>
                  <a:gd name="T25" fmla="*/ 44 h 62"/>
                  <a:gd name="T26" fmla="*/ 6 w 53"/>
                  <a:gd name="T27" fmla="*/ 30 h 62"/>
                  <a:gd name="T28" fmla="*/ 1 w 53"/>
                  <a:gd name="T29" fmla="*/ 19 h 62"/>
                  <a:gd name="T30" fmla="*/ 12 w 53"/>
                  <a:gd name="T31" fmla="*/ 4 h 6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3"/>
                  <a:gd name="T49" fmla="*/ 0 h 62"/>
                  <a:gd name="T50" fmla="*/ 53 w 53"/>
                  <a:gd name="T51" fmla="*/ 62 h 6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3" h="62">
                    <a:moveTo>
                      <a:pt x="12" y="4"/>
                    </a:moveTo>
                    <a:lnTo>
                      <a:pt x="24" y="9"/>
                    </a:lnTo>
                    <a:lnTo>
                      <a:pt x="32" y="0"/>
                    </a:lnTo>
                    <a:lnTo>
                      <a:pt x="45" y="9"/>
                    </a:lnTo>
                    <a:lnTo>
                      <a:pt x="44" y="19"/>
                    </a:lnTo>
                    <a:lnTo>
                      <a:pt x="53" y="24"/>
                    </a:lnTo>
                    <a:lnTo>
                      <a:pt x="51" y="37"/>
                    </a:lnTo>
                    <a:lnTo>
                      <a:pt x="42" y="42"/>
                    </a:lnTo>
                    <a:lnTo>
                      <a:pt x="41" y="54"/>
                    </a:lnTo>
                    <a:lnTo>
                      <a:pt x="29" y="62"/>
                    </a:lnTo>
                    <a:lnTo>
                      <a:pt x="22" y="54"/>
                    </a:lnTo>
                    <a:lnTo>
                      <a:pt x="12" y="57"/>
                    </a:lnTo>
                    <a:lnTo>
                      <a:pt x="0" y="44"/>
                    </a:lnTo>
                    <a:lnTo>
                      <a:pt x="6" y="30"/>
                    </a:lnTo>
                    <a:lnTo>
                      <a:pt x="1" y="19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 lIns="18288" tIns="0" rIns="0" bIns="0" rtlCol="0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9" name="AutoShape 48"/>
              <p:cNvSpPr>
                <a:spLocks noChangeArrowheads="1"/>
              </p:cNvSpPr>
              <p:nvPr/>
            </p:nvSpPr>
            <p:spPr bwMode="auto">
              <a:xfrm>
                <a:off x="642" y="333"/>
                <a:ext cx="9" cy="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 lIns="18288" tIns="0" rIns="0" bIns="0" rtlCol="0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0" name="AutoShape 49"/>
              <p:cNvSpPr>
                <a:spLocks noChangeArrowheads="1"/>
              </p:cNvSpPr>
              <p:nvPr/>
            </p:nvSpPr>
            <p:spPr bwMode="auto">
              <a:xfrm>
                <a:off x="641" y="369"/>
                <a:ext cx="9" cy="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 lIns="18288" tIns="0" rIns="0" bIns="0" rtlCol="0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1" name="AutoShape 50"/>
              <p:cNvSpPr>
                <a:spLocks noChangeArrowheads="1"/>
              </p:cNvSpPr>
              <p:nvPr/>
            </p:nvSpPr>
            <p:spPr bwMode="auto">
              <a:xfrm>
                <a:off x="653" y="351"/>
                <a:ext cx="9" cy="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 lIns="18288" tIns="0" rIns="0" bIns="0" rtlCol="0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2" name="AutoShape 51"/>
              <p:cNvSpPr>
                <a:spLocks noChangeArrowheads="1"/>
              </p:cNvSpPr>
              <p:nvPr/>
            </p:nvSpPr>
            <p:spPr bwMode="auto">
              <a:xfrm>
                <a:off x="621" y="364"/>
                <a:ext cx="9" cy="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 lIns="18288" tIns="0" rIns="0" bIns="0" rtlCol="0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3" name="AutoShape 52"/>
              <p:cNvSpPr>
                <a:spLocks noChangeArrowheads="1"/>
              </p:cNvSpPr>
              <p:nvPr/>
            </p:nvSpPr>
            <p:spPr bwMode="auto">
              <a:xfrm>
                <a:off x="621" y="337"/>
                <a:ext cx="9" cy="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 lIns="18288" tIns="0" rIns="0" bIns="0" rtlCol="0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92" y="362"/>
              <a:ext cx="36" cy="49"/>
            </a:xfrm>
            <a:custGeom>
              <a:avLst/>
              <a:gdLst>
                <a:gd name="T0" fmla="*/ 0 w 36"/>
                <a:gd name="T1" fmla="*/ 0 h 49"/>
                <a:gd name="T2" fmla="*/ 5 w 36"/>
                <a:gd name="T3" fmla="*/ 21 h 49"/>
                <a:gd name="T4" fmla="*/ 16 w 36"/>
                <a:gd name="T5" fmla="*/ 37 h 49"/>
                <a:gd name="T6" fmla="*/ 36 w 36"/>
                <a:gd name="T7" fmla="*/ 49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49"/>
                <a:gd name="T14" fmla="*/ 36 w 36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49">
                  <a:moveTo>
                    <a:pt x="0" y="0"/>
                  </a:moveTo>
                  <a:cubicBezTo>
                    <a:pt x="1" y="7"/>
                    <a:pt x="2" y="15"/>
                    <a:pt x="5" y="21"/>
                  </a:cubicBezTo>
                  <a:cubicBezTo>
                    <a:pt x="8" y="27"/>
                    <a:pt x="11" y="32"/>
                    <a:pt x="16" y="37"/>
                  </a:cubicBezTo>
                  <a:cubicBezTo>
                    <a:pt x="21" y="42"/>
                    <a:pt x="33" y="47"/>
                    <a:pt x="36" y="49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568" y="370"/>
              <a:ext cx="29" cy="38"/>
            </a:xfrm>
            <a:custGeom>
              <a:avLst/>
              <a:gdLst>
                <a:gd name="T0" fmla="*/ 0 w 36"/>
                <a:gd name="T1" fmla="*/ 0 h 49"/>
                <a:gd name="T2" fmla="*/ 5 w 36"/>
                <a:gd name="T3" fmla="*/ 21 h 49"/>
                <a:gd name="T4" fmla="*/ 16 w 36"/>
                <a:gd name="T5" fmla="*/ 37 h 49"/>
                <a:gd name="T6" fmla="*/ 36 w 36"/>
                <a:gd name="T7" fmla="*/ 49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49"/>
                <a:gd name="T14" fmla="*/ 36 w 36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49">
                  <a:moveTo>
                    <a:pt x="0" y="0"/>
                  </a:moveTo>
                  <a:cubicBezTo>
                    <a:pt x="1" y="7"/>
                    <a:pt x="2" y="15"/>
                    <a:pt x="5" y="21"/>
                  </a:cubicBezTo>
                  <a:cubicBezTo>
                    <a:pt x="8" y="27"/>
                    <a:pt x="11" y="32"/>
                    <a:pt x="16" y="37"/>
                  </a:cubicBezTo>
                  <a:cubicBezTo>
                    <a:pt x="21" y="42"/>
                    <a:pt x="33" y="47"/>
                    <a:pt x="36" y="49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561" y="278"/>
              <a:ext cx="148" cy="100"/>
            </a:xfrm>
            <a:custGeom>
              <a:avLst/>
              <a:gdLst>
                <a:gd name="T0" fmla="*/ 0 w 148"/>
                <a:gd name="T1" fmla="*/ 77 h 100"/>
                <a:gd name="T2" fmla="*/ 19 w 148"/>
                <a:gd name="T3" fmla="*/ 78 h 100"/>
                <a:gd name="T4" fmla="*/ 23 w 148"/>
                <a:gd name="T5" fmla="*/ 65 h 100"/>
                <a:gd name="T6" fmla="*/ 29 w 148"/>
                <a:gd name="T7" fmla="*/ 44 h 100"/>
                <a:gd name="T8" fmla="*/ 39 w 148"/>
                <a:gd name="T9" fmla="*/ 26 h 100"/>
                <a:gd name="T10" fmla="*/ 55 w 148"/>
                <a:gd name="T11" fmla="*/ 12 h 100"/>
                <a:gd name="T12" fmla="*/ 80 w 148"/>
                <a:gd name="T13" fmla="*/ 6 h 100"/>
                <a:gd name="T14" fmla="*/ 138 w 148"/>
                <a:gd name="T15" fmla="*/ 1 h 100"/>
                <a:gd name="T16" fmla="*/ 139 w 148"/>
                <a:gd name="T17" fmla="*/ 11 h 100"/>
                <a:gd name="T18" fmla="*/ 94 w 148"/>
                <a:gd name="T19" fmla="*/ 17 h 100"/>
                <a:gd name="T20" fmla="*/ 70 w 148"/>
                <a:gd name="T21" fmla="*/ 19 h 100"/>
                <a:gd name="T22" fmla="*/ 48 w 148"/>
                <a:gd name="T23" fmla="*/ 31 h 100"/>
                <a:gd name="T24" fmla="*/ 35 w 148"/>
                <a:gd name="T25" fmla="*/ 58 h 100"/>
                <a:gd name="T26" fmla="*/ 31 w 148"/>
                <a:gd name="T27" fmla="*/ 94 h 100"/>
                <a:gd name="T28" fmla="*/ 0 w 148"/>
                <a:gd name="T29" fmla="*/ 93 h 100"/>
                <a:gd name="T30" fmla="*/ 0 w 148"/>
                <a:gd name="T31" fmla="*/ 77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8"/>
                <a:gd name="T49" fmla="*/ 0 h 100"/>
                <a:gd name="T50" fmla="*/ 148 w 148"/>
                <a:gd name="T51" fmla="*/ 100 h 1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8" h="100">
                  <a:moveTo>
                    <a:pt x="0" y="77"/>
                  </a:moveTo>
                  <a:lnTo>
                    <a:pt x="19" y="78"/>
                  </a:lnTo>
                  <a:lnTo>
                    <a:pt x="23" y="65"/>
                  </a:lnTo>
                  <a:cubicBezTo>
                    <a:pt x="25" y="59"/>
                    <a:pt x="26" y="51"/>
                    <a:pt x="29" y="44"/>
                  </a:cubicBezTo>
                  <a:cubicBezTo>
                    <a:pt x="32" y="37"/>
                    <a:pt x="35" y="31"/>
                    <a:pt x="39" y="26"/>
                  </a:cubicBezTo>
                  <a:cubicBezTo>
                    <a:pt x="43" y="21"/>
                    <a:pt x="48" y="15"/>
                    <a:pt x="55" y="12"/>
                  </a:cubicBezTo>
                  <a:cubicBezTo>
                    <a:pt x="62" y="9"/>
                    <a:pt x="66" y="8"/>
                    <a:pt x="80" y="6"/>
                  </a:cubicBezTo>
                  <a:cubicBezTo>
                    <a:pt x="94" y="4"/>
                    <a:pt x="128" y="0"/>
                    <a:pt x="138" y="1"/>
                  </a:cubicBezTo>
                  <a:cubicBezTo>
                    <a:pt x="148" y="2"/>
                    <a:pt x="146" y="8"/>
                    <a:pt x="139" y="11"/>
                  </a:cubicBezTo>
                  <a:lnTo>
                    <a:pt x="94" y="17"/>
                  </a:lnTo>
                  <a:cubicBezTo>
                    <a:pt x="83" y="18"/>
                    <a:pt x="78" y="17"/>
                    <a:pt x="70" y="19"/>
                  </a:cubicBezTo>
                  <a:cubicBezTo>
                    <a:pt x="62" y="21"/>
                    <a:pt x="54" y="24"/>
                    <a:pt x="48" y="31"/>
                  </a:cubicBezTo>
                  <a:cubicBezTo>
                    <a:pt x="42" y="38"/>
                    <a:pt x="38" y="48"/>
                    <a:pt x="35" y="58"/>
                  </a:cubicBezTo>
                  <a:cubicBezTo>
                    <a:pt x="32" y="69"/>
                    <a:pt x="37" y="88"/>
                    <a:pt x="31" y="94"/>
                  </a:cubicBezTo>
                  <a:cubicBezTo>
                    <a:pt x="25" y="100"/>
                    <a:pt x="5" y="96"/>
                    <a:pt x="0" y="93"/>
                  </a:cubicBezTo>
                  <a:lnTo>
                    <a:pt x="0" y="77"/>
                  </a:ln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551" y="266"/>
              <a:ext cx="148" cy="90"/>
            </a:xfrm>
            <a:custGeom>
              <a:avLst/>
              <a:gdLst>
                <a:gd name="T0" fmla="*/ 148 w 148"/>
                <a:gd name="T1" fmla="*/ 11 h 90"/>
                <a:gd name="T2" fmla="*/ 89 w 148"/>
                <a:gd name="T3" fmla="*/ 5 h 90"/>
                <a:gd name="T4" fmla="*/ 66 w 148"/>
                <a:gd name="T5" fmla="*/ 0 h 90"/>
                <a:gd name="T6" fmla="*/ 48 w 148"/>
                <a:gd name="T7" fmla="*/ 16 h 90"/>
                <a:gd name="T8" fmla="*/ 16 w 148"/>
                <a:gd name="T9" fmla="*/ 26 h 90"/>
                <a:gd name="T10" fmla="*/ 0 w 148"/>
                <a:gd name="T11" fmla="*/ 48 h 90"/>
                <a:gd name="T12" fmla="*/ 5 w 148"/>
                <a:gd name="T13" fmla="*/ 54 h 90"/>
                <a:gd name="T14" fmla="*/ 11 w 148"/>
                <a:gd name="T15" fmla="*/ 59 h 90"/>
                <a:gd name="T16" fmla="*/ 12 w 148"/>
                <a:gd name="T17" fmla="*/ 72 h 90"/>
                <a:gd name="T18" fmla="*/ 12 w 148"/>
                <a:gd name="T19" fmla="*/ 88 h 90"/>
                <a:gd name="T20" fmla="*/ 28 w 148"/>
                <a:gd name="T21" fmla="*/ 90 h 90"/>
                <a:gd name="T22" fmla="*/ 34 w 148"/>
                <a:gd name="T23" fmla="*/ 80 h 90"/>
                <a:gd name="T24" fmla="*/ 38 w 148"/>
                <a:gd name="T25" fmla="*/ 58 h 90"/>
                <a:gd name="T26" fmla="*/ 51 w 148"/>
                <a:gd name="T27" fmla="*/ 35 h 90"/>
                <a:gd name="T28" fmla="*/ 65 w 148"/>
                <a:gd name="T29" fmla="*/ 23 h 90"/>
                <a:gd name="T30" fmla="*/ 88 w 148"/>
                <a:gd name="T31" fmla="*/ 19 h 90"/>
                <a:gd name="T32" fmla="*/ 148 w 148"/>
                <a:gd name="T33" fmla="*/ 1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8"/>
                <a:gd name="T52" fmla="*/ 0 h 90"/>
                <a:gd name="T53" fmla="*/ 148 w 148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8" h="90">
                  <a:moveTo>
                    <a:pt x="148" y="11"/>
                  </a:moveTo>
                  <a:lnTo>
                    <a:pt x="89" y="5"/>
                  </a:lnTo>
                  <a:lnTo>
                    <a:pt x="66" y="0"/>
                  </a:lnTo>
                  <a:lnTo>
                    <a:pt x="48" y="16"/>
                  </a:lnTo>
                  <a:lnTo>
                    <a:pt x="16" y="26"/>
                  </a:lnTo>
                  <a:lnTo>
                    <a:pt x="0" y="48"/>
                  </a:lnTo>
                  <a:lnTo>
                    <a:pt x="5" y="54"/>
                  </a:lnTo>
                  <a:cubicBezTo>
                    <a:pt x="7" y="56"/>
                    <a:pt x="10" y="56"/>
                    <a:pt x="11" y="59"/>
                  </a:cubicBezTo>
                  <a:cubicBezTo>
                    <a:pt x="12" y="62"/>
                    <a:pt x="12" y="67"/>
                    <a:pt x="12" y="72"/>
                  </a:cubicBezTo>
                  <a:cubicBezTo>
                    <a:pt x="12" y="77"/>
                    <a:pt x="9" y="85"/>
                    <a:pt x="12" y="88"/>
                  </a:cubicBezTo>
                  <a:lnTo>
                    <a:pt x="28" y="90"/>
                  </a:lnTo>
                  <a:lnTo>
                    <a:pt x="34" y="80"/>
                  </a:lnTo>
                  <a:cubicBezTo>
                    <a:pt x="36" y="75"/>
                    <a:pt x="35" y="65"/>
                    <a:pt x="38" y="58"/>
                  </a:cubicBezTo>
                  <a:cubicBezTo>
                    <a:pt x="41" y="51"/>
                    <a:pt x="47" y="41"/>
                    <a:pt x="51" y="35"/>
                  </a:cubicBezTo>
                  <a:cubicBezTo>
                    <a:pt x="55" y="29"/>
                    <a:pt x="59" y="26"/>
                    <a:pt x="65" y="23"/>
                  </a:cubicBezTo>
                  <a:cubicBezTo>
                    <a:pt x="71" y="20"/>
                    <a:pt x="74" y="21"/>
                    <a:pt x="88" y="19"/>
                  </a:cubicBezTo>
                  <a:cubicBezTo>
                    <a:pt x="102" y="17"/>
                    <a:pt x="148" y="11"/>
                    <a:pt x="148" y="11"/>
                  </a:cubicBezTo>
                  <a:close/>
                </a:path>
              </a:pathLst>
            </a:custGeom>
            <a:solidFill>
              <a:srgbClr val="C36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688" y="301"/>
              <a:ext cx="21" cy="63"/>
            </a:xfrm>
            <a:custGeom>
              <a:avLst/>
              <a:gdLst>
                <a:gd name="T0" fmla="*/ 0 w 21"/>
                <a:gd name="T1" fmla="*/ 7 h 63"/>
                <a:gd name="T2" fmla="*/ 14 w 21"/>
                <a:gd name="T3" fmla="*/ 2 h 63"/>
                <a:gd name="T4" fmla="*/ 21 w 21"/>
                <a:gd name="T5" fmla="*/ 0 h 63"/>
                <a:gd name="T6" fmla="*/ 21 w 21"/>
                <a:gd name="T7" fmla="*/ 56 h 63"/>
                <a:gd name="T8" fmla="*/ 3 w 21"/>
                <a:gd name="T9" fmla="*/ 63 h 63"/>
                <a:gd name="T10" fmla="*/ 0 w 21"/>
                <a:gd name="T11" fmla="*/ 7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63"/>
                <a:gd name="T20" fmla="*/ 21 w 21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63">
                  <a:moveTo>
                    <a:pt x="0" y="7"/>
                  </a:moveTo>
                  <a:lnTo>
                    <a:pt x="14" y="2"/>
                  </a:lnTo>
                  <a:lnTo>
                    <a:pt x="21" y="0"/>
                  </a:lnTo>
                  <a:lnTo>
                    <a:pt x="21" y="56"/>
                  </a:lnTo>
                  <a:lnTo>
                    <a:pt x="3" y="6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427" y="311"/>
              <a:ext cx="137" cy="106"/>
            </a:xfrm>
            <a:custGeom>
              <a:avLst/>
              <a:gdLst>
                <a:gd name="T0" fmla="*/ 4 w 137"/>
                <a:gd name="T1" fmla="*/ 100 h 106"/>
                <a:gd name="T2" fmla="*/ 10 w 137"/>
                <a:gd name="T3" fmla="*/ 94 h 106"/>
                <a:gd name="T4" fmla="*/ 10 w 137"/>
                <a:gd name="T5" fmla="*/ 43 h 106"/>
                <a:gd name="T6" fmla="*/ 0 w 137"/>
                <a:gd name="T7" fmla="*/ 42 h 106"/>
                <a:gd name="T8" fmla="*/ 2 w 137"/>
                <a:gd name="T9" fmla="*/ 35 h 106"/>
                <a:gd name="T10" fmla="*/ 8 w 137"/>
                <a:gd name="T11" fmla="*/ 29 h 106"/>
                <a:gd name="T12" fmla="*/ 35 w 137"/>
                <a:gd name="T13" fmla="*/ 19 h 106"/>
                <a:gd name="T14" fmla="*/ 105 w 137"/>
                <a:gd name="T15" fmla="*/ 2 h 106"/>
                <a:gd name="T16" fmla="*/ 121 w 137"/>
                <a:gd name="T17" fmla="*/ 5 h 106"/>
                <a:gd name="T18" fmla="*/ 130 w 137"/>
                <a:gd name="T19" fmla="*/ 10 h 106"/>
                <a:gd name="T20" fmla="*/ 135 w 137"/>
                <a:gd name="T21" fmla="*/ 21 h 106"/>
                <a:gd name="T22" fmla="*/ 133 w 137"/>
                <a:gd name="T23" fmla="*/ 35 h 106"/>
                <a:gd name="T24" fmla="*/ 133 w 137"/>
                <a:gd name="T25" fmla="*/ 60 h 106"/>
                <a:gd name="T26" fmla="*/ 120 w 137"/>
                <a:gd name="T27" fmla="*/ 74 h 106"/>
                <a:gd name="T28" fmla="*/ 29 w 137"/>
                <a:gd name="T29" fmla="*/ 102 h 106"/>
                <a:gd name="T30" fmla="*/ 4 w 137"/>
                <a:gd name="T31" fmla="*/ 100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7"/>
                <a:gd name="T49" fmla="*/ 0 h 106"/>
                <a:gd name="T50" fmla="*/ 137 w 137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7" h="106">
                  <a:moveTo>
                    <a:pt x="4" y="100"/>
                  </a:moveTo>
                  <a:lnTo>
                    <a:pt x="10" y="94"/>
                  </a:lnTo>
                  <a:lnTo>
                    <a:pt x="10" y="43"/>
                  </a:lnTo>
                  <a:lnTo>
                    <a:pt x="0" y="42"/>
                  </a:lnTo>
                  <a:lnTo>
                    <a:pt x="2" y="35"/>
                  </a:lnTo>
                  <a:lnTo>
                    <a:pt x="8" y="29"/>
                  </a:lnTo>
                  <a:lnTo>
                    <a:pt x="35" y="19"/>
                  </a:lnTo>
                  <a:cubicBezTo>
                    <a:pt x="51" y="15"/>
                    <a:pt x="91" y="4"/>
                    <a:pt x="105" y="2"/>
                  </a:cubicBezTo>
                  <a:cubicBezTo>
                    <a:pt x="119" y="0"/>
                    <a:pt x="117" y="4"/>
                    <a:pt x="121" y="5"/>
                  </a:cubicBezTo>
                  <a:cubicBezTo>
                    <a:pt x="125" y="6"/>
                    <a:pt x="128" y="7"/>
                    <a:pt x="130" y="10"/>
                  </a:cubicBezTo>
                  <a:cubicBezTo>
                    <a:pt x="132" y="13"/>
                    <a:pt x="135" y="17"/>
                    <a:pt x="135" y="21"/>
                  </a:cubicBezTo>
                  <a:cubicBezTo>
                    <a:pt x="135" y="25"/>
                    <a:pt x="133" y="28"/>
                    <a:pt x="133" y="35"/>
                  </a:cubicBezTo>
                  <a:cubicBezTo>
                    <a:pt x="133" y="42"/>
                    <a:pt x="135" y="54"/>
                    <a:pt x="133" y="60"/>
                  </a:cubicBezTo>
                  <a:cubicBezTo>
                    <a:pt x="131" y="66"/>
                    <a:pt x="137" y="67"/>
                    <a:pt x="120" y="74"/>
                  </a:cubicBezTo>
                  <a:cubicBezTo>
                    <a:pt x="103" y="81"/>
                    <a:pt x="48" y="98"/>
                    <a:pt x="29" y="102"/>
                  </a:cubicBezTo>
                  <a:cubicBezTo>
                    <a:pt x="10" y="106"/>
                    <a:pt x="6" y="103"/>
                    <a:pt x="4" y="100"/>
                  </a:cubicBez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463" y="335"/>
              <a:ext cx="28" cy="37"/>
            </a:xfrm>
            <a:custGeom>
              <a:avLst/>
              <a:gdLst>
                <a:gd name="T0" fmla="*/ 22 w 24"/>
                <a:gd name="T1" fmla="*/ 0 h 33"/>
                <a:gd name="T2" fmla="*/ 22 w 24"/>
                <a:gd name="T3" fmla="*/ 15 h 33"/>
                <a:gd name="T4" fmla="*/ 10 w 24"/>
                <a:gd name="T5" fmla="*/ 32 h 33"/>
                <a:gd name="T6" fmla="*/ 1 w 24"/>
                <a:gd name="T7" fmla="*/ 20 h 33"/>
                <a:gd name="T8" fmla="*/ 6 w 24"/>
                <a:gd name="T9" fmla="*/ 14 h 33"/>
                <a:gd name="T10" fmla="*/ 11 w 24"/>
                <a:gd name="T11" fmla="*/ 9 h 33"/>
                <a:gd name="T12" fmla="*/ 11 w 24"/>
                <a:gd name="T13" fmla="*/ 0 h 33"/>
                <a:gd name="T14" fmla="*/ 22 w 24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33"/>
                <a:gd name="T26" fmla="*/ 24 w 24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33">
                  <a:moveTo>
                    <a:pt x="22" y="0"/>
                  </a:moveTo>
                  <a:cubicBezTo>
                    <a:pt x="23" y="5"/>
                    <a:pt x="24" y="10"/>
                    <a:pt x="22" y="15"/>
                  </a:cubicBezTo>
                  <a:cubicBezTo>
                    <a:pt x="20" y="20"/>
                    <a:pt x="13" y="31"/>
                    <a:pt x="10" y="32"/>
                  </a:cubicBezTo>
                  <a:cubicBezTo>
                    <a:pt x="7" y="33"/>
                    <a:pt x="2" y="23"/>
                    <a:pt x="1" y="20"/>
                  </a:cubicBezTo>
                  <a:cubicBezTo>
                    <a:pt x="0" y="17"/>
                    <a:pt x="4" y="16"/>
                    <a:pt x="6" y="14"/>
                  </a:cubicBezTo>
                  <a:cubicBezTo>
                    <a:pt x="8" y="12"/>
                    <a:pt x="10" y="11"/>
                    <a:pt x="11" y="9"/>
                  </a:cubicBezTo>
                  <a:cubicBezTo>
                    <a:pt x="12" y="7"/>
                    <a:pt x="9" y="2"/>
                    <a:pt x="11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208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1" name="AutoShape 61"/>
            <p:cNvSpPr>
              <a:spLocks noChangeArrowheads="1"/>
            </p:cNvSpPr>
            <p:nvPr/>
          </p:nvSpPr>
          <p:spPr bwMode="auto">
            <a:xfrm>
              <a:off x="472" y="329"/>
              <a:ext cx="21" cy="12"/>
            </a:xfrm>
            <a:prstGeom prst="can">
              <a:avLst>
                <a:gd name="adj" fmla="val 25000"/>
              </a:avLst>
            </a:prstGeom>
            <a:solidFill>
              <a:srgbClr val="F20884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692" y="302"/>
              <a:ext cx="19" cy="63"/>
            </a:xfrm>
            <a:custGeom>
              <a:avLst/>
              <a:gdLst>
                <a:gd name="T0" fmla="*/ 0 w 21"/>
                <a:gd name="T1" fmla="*/ 7 h 63"/>
                <a:gd name="T2" fmla="*/ 14 w 21"/>
                <a:gd name="T3" fmla="*/ 2 h 63"/>
                <a:gd name="T4" fmla="*/ 21 w 21"/>
                <a:gd name="T5" fmla="*/ 0 h 63"/>
                <a:gd name="T6" fmla="*/ 21 w 21"/>
                <a:gd name="T7" fmla="*/ 56 h 63"/>
                <a:gd name="T8" fmla="*/ 3 w 21"/>
                <a:gd name="T9" fmla="*/ 63 h 63"/>
                <a:gd name="T10" fmla="*/ 0 w 21"/>
                <a:gd name="T11" fmla="*/ 7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63"/>
                <a:gd name="T20" fmla="*/ 21 w 21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63">
                  <a:moveTo>
                    <a:pt x="0" y="7"/>
                  </a:moveTo>
                  <a:lnTo>
                    <a:pt x="14" y="2"/>
                  </a:lnTo>
                  <a:lnTo>
                    <a:pt x="21" y="0"/>
                  </a:lnTo>
                  <a:lnTo>
                    <a:pt x="21" y="56"/>
                  </a:lnTo>
                  <a:lnTo>
                    <a:pt x="3" y="6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659" y="51"/>
              <a:ext cx="69" cy="96"/>
            </a:xfrm>
            <a:custGeom>
              <a:avLst/>
              <a:gdLst>
                <a:gd name="T0" fmla="*/ 0 w 69"/>
                <a:gd name="T1" fmla="*/ 1 h 96"/>
                <a:gd name="T2" fmla="*/ 19 w 69"/>
                <a:gd name="T3" fmla="*/ 4 h 96"/>
                <a:gd name="T4" fmla="*/ 40 w 69"/>
                <a:gd name="T5" fmla="*/ 9 h 96"/>
                <a:gd name="T6" fmla="*/ 60 w 69"/>
                <a:gd name="T7" fmla="*/ 29 h 96"/>
                <a:gd name="T8" fmla="*/ 68 w 69"/>
                <a:gd name="T9" fmla="*/ 55 h 96"/>
                <a:gd name="T10" fmla="*/ 66 w 69"/>
                <a:gd name="T11" fmla="*/ 73 h 96"/>
                <a:gd name="T12" fmla="*/ 52 w 69"/>
                <a:gd name="T13" fmla="*/ 96 h 96"/>
                <a:gd name="T14" fmla="*/ 49 w 69"/>
                <a:gd name="T15" fmla="*/ 82 h 96"/>
                <a:gd name="T16" fmla="*/ 57 w 69"/>
                <a:gd name="T17" fmla="*/ 69 h 96"/>
                <a:gd name="T18" fmla="*/ 57 w 69"/>
                <a:gd name="T19" fmla="*/ 47 h 96"/>
                <a:gd name="T20" fmla="*/ 45 w 69"/>
                <a:gd name="T21" fmla="*/ 23 h 96"/>
                <a:gd name="T22" fmla="*/ 28 w 69"/>
                <a:gd name="T23" fmla="*/ 13 h 96"/>
                <a:gd name="T24" fmla="*/ 9 w 69"/>
                <a:gd name="T25" fmla="*/ 5 h 96"/>
                <a:gd name="T26" fmla="*/ 0 w 69"/>
                <a:gd name="T27" fmla="*/ 1 h 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96"/>
                <a:gd name="T44" fmla="*/ 69 w 69"/>
                <a:gd name="T45" fmla="*/ 96 h 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96">
                  <a:moveTo>
                    <a:pt x="0" y="1"/>
                  </a:moveTo>
                  <a:cubicBezTo>
                    <a:pt x="1" y="0"/>
                    <a:pt x="12" y="3"/>
                    <a:pt x="19" y="4"/>
                  </a:cubicBezTo>
                  <a:cubicBezTo>
                    <a:pt x="26" y="5"/>
                    <a:pt x="33" y="5"/>
                    <a:pt x="40" y="9"/>
                  </a:cubicBezTo>
                  <a:cubicBezTo>
                    <a:pt x="47" y="13"/>
                    <a:pt x="55" y="21"/>
                    <a:pt x="60" y="29"/>
                  </a:cubicBezTo>
                  <a:cubicBezTo>
                    <a:pt x="65" y="37"/>
                    <a:pt x="67" y="48"/>
                    <a:pt x="68" y="55"/>
                  </a:cubicBezTo>
                  <a:cubicBezTo>
                    <a:pt x="69" y="62"/>
                    <a:pt x="69" y="66"/>
                    <a:pt x="66" y="73"/>
                  </a:cubicBezTo>
                  <a:cubicBezTo>
                    <a:pt x="63" y="80"/>
                    <a:pt x="55" y="95"/>
                    <a:pt x="52" y="96"/>
                  </a:cubicBezTo>
                  <a:lnTo>
                    <a:pt x="49" y="82"/>
                  </a:lnTo>
                  <a:lnTo>
                    <a:pt x="57" y="69"/>
                  </a:lnTo>
                  <a:cubicBezTo>
                    <a:pt x="58" y="63"/>
                    <a:pt x="59" y="55"/>
                    <a:pt x="57" y="47"/>
                  </a:cubicBezTo>
                  <a:cubicBezTo>
                    <a:pt x="55" y="39"/>
                    <a:pt x="50" y="29"/>
                    <a:pt x="45" y="23"/>
                  </a:cubicBezTo>
                  <a:cubicBezTo>
                    <a:pt x="40" y="17"/>
                    <a:pt x="34" y="16"/>
                    <a:pt x="28" y="13"/>
                  </a:cubicBezTo>
                  <a:cubicBezTo>
                    <a:pt x="22" y="10"/>
                    <a:pt x="14" y="7"/>
                    <a:pt x="9" y="5"/>
                  </a:cubicBezTo>
                  <a:cubicBezTo>
                    <a:pt x="4" y="3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AC38D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71" y="60"/>
              <a:ext cx="47" cy="78"/>
            </a:xfrm>
            <a:custGeom>
              <a:avLst/>
              <a:gdLst>
                <a:gd name="T0" fmla="*/ 0 w 47"/>
                <a:gd name="T1" fmla="*/ 0 h 78"/>
                <a:gd name="T2" fmla="*/ 16 w 47"/>
                <a:gd name="T3" fmla="*/ 5 h 78"/>
                <a:gd name="T4" fmla="*/ 32 w 47"/>
                <a:gd name="T5" fmla="*/ 14 h 78"/>
                <a:gd name="T6" fmla="*/ 41 w 47"/>
                <a:gd name="T7" fmla="*/ 23 h 78"/>
                <a:gd name="T8" fmla="*/ 46 w 47"/>
                <a:gd name="T9" fmla="*/ 40 h 78"/>
                <a:gd name="T10" fmla="*/ 47 w 47"/>
                <a:gd name="T11" fmla="*/ 50 h 78"/>
                <a:gd name="T12" fmla="*/ 44 w 47"/>
                <a:gd name="T13" fmla="*/ 66 h 78"/>
                <a:gd name="T14" fmla="*/ 37 w 47"/>
                <a:gd name="T15" fmla="*/ 78 h 78"/>
                <a:gd name="T16" fmla="*/ 31 w 47"/>
                <a:gd name="T17" fmla="*/ 55 h 78"/>
                <a:gd name="T18" fmla="*/ 24 w 47"/>
                <a:gd name="T19" fmla="*/ 33 h 78"/>
                <a:gd name="T20" fmla="*/ 15 w 47"/>
                <a:gd name="T21" fmla="*/ 19 h 78"/>
                <a:gd name="T22" fmla="*/ 8 w 47"/>
                <a:gd name="T23" fmla="*/ 8 h 78"/>
                <a:gd name="T24" fmla="*/ 0 w 47"/>
                <a:gd name="T25" fmla="*/ 0 h 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78"/>
                <a:gd name="T41" fmla="*/ 47 w 47"/>
                <a:gd name="T42" fmla="*/ 78 h 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78">
                  <a:moveTo>
                    <a:pt x="0" y="0"/>
                  </a:moveTo>
                  <a:lnTo>
                    <a:pt x="16" y="5"/>
                  </a:lnTo>
                  <a:cubicBezTo>
                    <a:pt x="21" y="7"/>
                    <a:pt x="28" y="11"/>
                    <a:pt x="32" y="14"/>
                  </a:cubicBezTo>
                  <a:cubicBezTo>
                    <a:pt x="36" y="17"/>
                    <a:pt x="39" y="19"/>
                    <a:pt x="41" y="23"/>
                  </a:cubicBezTo>
                  <a:cubicBezTo>
                    <a:pt x="43" y="27"/>
                    <a:pt x="45" y="36"/>
                    <a:pt x="46" y="40"/>
                  </a:cubicBezTo>
                  <a:cubicBezTo>
                    <a:pt x="47" y="44"/>
                    <a:pt x="47" y="46"/>
                    <a:pt x="47" y="50"/>
                  </a:cubicBezTo>
                  <a:cubicBezTo>
                    <a:pt x="47" y="54"/>
                    <a:pt x="46" y="61"/>
                    <a:pt x="44" y="66"/>
                  </a:cubicBezTo>
                  <a:lnTo>
                    <a:pt x="37" y="78"/>
                  </a:lnTo>
                  <a:lnTo>
                    <a:pt x="31" y="55"/>
                  </a:lnTo>
                  <a:lnTo>
                    <a:pt x="24" y="33"/>
                  </a:lnTo>
                  <a:lnTo>
                    <a:pt x="15" y="19"/>
                  </a:lnTo>
                  <a:cubicBezTo>
                    <a:pt x="12" y="15"/>
                    <a:pt x="10" y="11"/>
                    <a:pt x="8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3FDE"/>
            </a:solidFill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5" name="Line 66"/>
            <p:cNvSpPr>
              <a:spLocks noChangeShapeType="1"/>
            </p:cNvSpPr>
            <p:nvPr/>
          </p:nvSpPr>
          <p:spPr bwMode="auto">
            <a:xfrm flipH="1">
              <a:off x="704" y="114"/>
              <a:ext cx="12" cy="8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6" name="Line 67"/>
            <p:cNvSpPr>
              <a:spLocks noChangeShapeType="1"/>
            </p:cNvSpPr>
            <p:nvPr/>
          </p:nvSpPr>
          <p:spPr bwMode="auto">
            <a:xfrm flipH="1">
              <a:off x="702" y="101"/>
              <a:ext cx="15" cy="9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7" name="Line 68"/>
            <p:cNvSpPr>
              <a:spLocks noChangeShapeType="1"/>
            </p:cNvSpPr>
            <p:nvPr/>
          </p:nvSpPr>
          <p:spPr bwMode="auto">
            <a:xfrm flipH="1">
              <a:off x="698" y="92"/>
              <a:ext cx="14" cy="7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8" name="Line 69"/>
            <p:cNvSpPr>
              <a:spLocks noChangeShapeType="1"/>
            </p:cNvSpPr>
            <p:nvPr/>
          </p:nvSpPr>
          <p:spPr bwMode="auto">
            <a:xfrm flipH="1">
              <a:off x="693" y="81"/>
              <a:ext cx="18" cy="7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9" name="Line 70"/>
            <p:cNvSpPr>
              <a:spLocks noChangeShapeType="1"/>
            </p:cNvSpPr>
            <p:nvPr/>
          </p:nvSpPr>
          <p:spPr bwMode="auto">
            <a:xfrm flipH="1">
              <a:off x="685" y="73"/>
              <a:ext cx="20" cy="3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0" name="Line 71"/>
            <p:cNvSpPr>
              <a:spLocks noChangeShapeType="1"/>
            </p:cNvSpPr>
            <p:nvPr/>
          </p:nvSpPr>
          <p:spPr bwMode="auto">
            <a:xfrm flipH="1">
              <a:off x="678" y="66"/>
              <a:ext cx="15" cy="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378" y="354"/>
              <a:ext cx="58" cy="68"/>
            </a:xfrm>
            <a:custGeom>
              <a:avLst/>
              <a:gdLst>
                <a:gd name="T0" fmla="*/ 0 w 58"/>
                <a:gd name="T1" fmla="*/ 13 h 69"/>
                <a:gd name="T2" fmla="*/ 48 w 58"/>
                <a:gd name="T3" fmla="*/ 0 h 69"/>
                <a:gd name="T4" fmla="*/ 55 w 58"/>
                <a:gd name="T5" fmla="*/ 6 h 69"/>
                <a:gd name="T6" fmla="*/ 58 w 58"/>
                <a:gd name="T7" fmla="*/ 19 h 69"/>
                <a:gd name="T8" fmla="*/ 58 w 58"/>
                <a:gd name="T9" fmla="*/ 51 h 69"/>
                <a:gd name="T10" fmla="*/ 10 w 58"/>
                <a:gd name="T11" fmla="*/ 69 h 69"/>
                <a:gd name="T12" fmla="*/ 11 w 58"/>
                <a:gd name="T13" fmla="*/ 60 h 69"/>
                <a:gd name="T14" fmla="*/ 8 w 58"/>
                <a:gd name="T15" fmla="*/ 39 h 69"/>
                <a:gd name="T16" fmla="*/ 5 w 58"/>
                <a:gd name="T17" fmla="*/ 28 h 69"/>
                <a:gd name="T18" fmla="*/ 0 w 58"/>
                <a:gd name="T19" fmla="*/ 13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"/>
                <a:gd name="T31" fmla="*/ 0 h 69"/>
                <a:gd name="T32" fmla="*/ 58 w 58"/>
                <a:gd name="T33" fmla="*/ 69 h 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" h="69">
                  <a:moveTo>
                    <a:pt x="0" y="13"/>
                  </a:moveTo>
                  <a:lnTo>
                    <a:pt x="48" y="0"/>
                  </a:lnTo>
                  <a:lnTo>
                    <a:pt x="55" y="6"/>
                  </a:lnTo>
                  <a:lnTo>
                    <a:pt x="58" y="19"/>
                  </a:lnTo>
                  <a:lnTo>
                    <a:pt x="58" y="51"/>
                  </a:lnTo>
                  <a:lnTo>
                    <a:pt x="10" y="69"/>
                  </a:lnTo>
                  <a:lnTo>
                    <a:pt x="11" y="60"/>
                  </a:lnTo>
                  <a:lnTo>
                    <a:pt x="8" y="39"/>
                  </a:lnTo>
                  <a:lnTo>
                    <a:pt x="5" y="2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015C4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2" name="Line 73"/>
            <p:cNvSpPr>
              <a:spLocks noChangeShapeType="1"/>
            </p:cNvSpPr>
            <p:nvPr/>
          </p:nvSpPr>
          <p:spPr bwMode="auto">
            <a:xfrm flipV="1">
              <a:off x="706" y="125"/>
              <a:ext cx="9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81" y="363"/>
              <a:ext cx="53" cy="23"/>
            </a:xfrm>
            <a:custGeom>
              <a:avLst/>
              <a:gdLst>
                <a:gd name="T0" fmla="*/ 0 w 53"/>
                <a:gd name="T1" fmla="*/ 17 h 24"/>
                <a:gd name="T2" fmla="*/ 41 w 53"/>
                <a:gd name="T3" fmla="*/ 2 h 24"/>
                <a:gd name="T4" fmla="*/ 47 w 53"/>
                <a:gd name="T5" fmla="*/ 2 h 24"/>
                <a:gd name="T6" fmla="*/ 46 w 53"/>
                <a:gd name="T7" fmla="*/ 9 h 24"/>
                <a:gd name="T8" fmla="*/ 2 w 53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24"/>
                <a:gd name="T17" fmla="*/ 53 w 5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24">
                  <a:moveTo>
                    <a:pt x="0" y="17"/>
                  </a:moveTo>
                  <a:lnTo>
                    <a:pt x="41" y="2"/>
                  </a:lnTo>
                  <a:cubicBezTo>
                    <a:pt x="49" y="0"/>
                    <a:pt x="46" y="1"/>
                    <a:pt x="47" y="2"/>
                  </a:cubicBezTo>
                  <a:cubicBezTo>
                    <a:pt x="48" y="3"/>
                    <a:pt x="53" y="5"/>
                    <a:pt x="46" y="9"/>
                  </a:cubicBezTo>
                  <a:lnTo>
                    <a:pt x="2" y="24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81" y="380"/>
              <a:ext cx="53" cy="24"/>
            </a:xfrm>
            <a:custGeom>
              <a:avLst/>
              <a:gdLst>
                <a:gd name="T0" fmla="*/ 0 w 53"/>
                <a:gd name="T1" fmla="*/ 17 h 24"/>
                <a:gd name="T2" fmla="*/ 41 w 53"/>
                <a:gd name="T3" fmla="*/ 2 h 24"/>
                <a:gd name="T4" fmla="*/ 47 w 53"/>
                <a:gd name="T5" fmla="*/ 2 h 24"/>
                <a:gd name="T6" fmla="*/ 46 w 53"/>
                <a:gd name="T7" fmla="*/ 9 h 24"/>
                <a:gd name="T8" fmla="*/ 2 w 53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24"/>
                <a:gd name="T17" fmla="*/ 53 w 5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24">
                  <a:moveTo>
                    <a:pt x="0" y="17"/>
                  </a:moveTo>
                  <a:lnTo>
                    <a:pt x="41" y="2"/>
                  </a:lnTo>
                  <a:cubicBezTo>
                    <a:pt x="49" y="0"/>
                    <a:pt x="46" y="1"/>
                    <a:pt x="47" y="2"/>
                  </a:cubicBezTo>
                  <a:cubicBezTo>
                    <a:pt x="48" y="3"/>
                    <a:pt x="53" y="5"/>
                    <a:pt x="46" y="9"/>
                  </a:cubicBezTo>
                  <a:lnTo>
                    <a:pt x="2" y="24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" y="313"/>
              <a:ext cx="385" cy="131"/>
            </a:xfrm>
            <a:custGeom>
              <a:avLst/>
              <a:gdLst>
                <a:gd name="T0" fmla="*/ 385 w 385"/>
                <a:gd name="T1" fmla="*/ 110 h 131"/>
                <a:gd name="T2" fmla="*/ 382 w 385"/>
                <a:gd name="T3" fmla="*/ 76 h 131"/>
                <a:gd name="T4" fmla="*/ 376 w 385"/>
                <a:gd name="T5" fmla="*/ 55 h 131"/>
                <a:gd name="T6" fmla="*/ 357 w 385"/>
                <a:gd name="T7" fmla="*/ 35 h 131"/>
                <a:gd name="T8" fmla="*/ 328 w 385"/>
                <a:gd name="T9" fmla="*/ 30 h 131"/>
                <a:gd name="T10" fmla="*/ 250 w 385"/>
                <a:gd name="T11" fmla="*/ 46 h 131"/>
                <a:gd name="T12" fmla="*/ 232 w 385"/>
                <a:gd name="T13" fmla="*/ 52 h 131"/>
                <a:gd name="T14" fmla="*/ 219 w 385"/>
                <a:gd name="T15" fmla="*/ 64 h 131"/>
                <a:gd name="T16" fmla="*/ 210 w 385"/>
                <a:gd name="T17" fmla="*/ 80 h 131"/>
                <a:gd name="T18" fmla="*/ 185 w 385"/>
                <a:gd name="T19" fmla="*/ 90 h 131"/>
                <a:gd name="T20" fmla="*/ 162 w 385"/>
                <a:gd name="T21" fmla="*/ 92 h 131"/>
                <a:gd name="T22" fmla="*/ 84 w 385"/>
                <a:gd name="T23" fmla="*/ 75 h 131"/>
                <a:gd name="T24" fmla="*/ 58 w 385"/>
                <a:gd name="T25" fmla="*/ 62 h 131"/>
                <a:gd name="T26" fmla="*/ 47 w 385"/>
                <a:gd name="T27" fmla="*/ 51 h 131"/>
                <a:gd name="T28" fmla="*/ 46 w 385"/>
                <a:gd name="T29" fmla="*/ 33 h 131"/>
                <a:gd name="T30" fmla="*/ 48 w 385"/>
                <a:gd name="T31" fmla="*/ 10 h 131"/>
                <a:gd name="T32" fmla="*/ 49 w 385"/>
                <a:gd name="T33" fmla="*/ 0 h 131"/>
                <a:gd name="T34" fmla="*/ 34 w 385"/>
                <a:gd name="T35" fmla="*/ 7 h 131"/>
                <a:gd name="T36" fmla="*/ 16 w 385"/>
                <a:gd name="T37" fmla="*/ 20 h 131"/>
                <a:gd name="T38" fmla="*/ 2 w 385"/>
                <a:gd name="T39" fmla="*/ 49 h 131"/>
                <a:gd name="T40" fmla="*/ 2 w 385"/>
                <a:gd name="T41" fmla="*/ 70 h 131"/>
                <a:gd name="T42" fmla="*/ 5 w 385"/>
                <a:gd name="T43" fmla="*/ 78 h 131"/>
                <a:gd name="T44" fmla="*/ 29 w 385"/>
                <a:gd name="T45" fmla="*/ 88 h 131"/>
                <a:gd name="T46" fmla="*/ 63 w 385"/>
                <a:gd name="T47" fmla="*/ 102 h 131"/>
                <a:gd name="T48" fmla="*/ 83 w 385"/>
                <a:gd name="T49" fmla="*/ 101 h 131"/>
                <a:gd name="T50" fmla="*/ 117 w 385"/>
                <a:gd name="T51" fmla="*/ 108 h 131"/>
                <a:gd name="T52" fmla="*/ 163 w 385"/>
                <a:gd name="T53" fmla="*/ 115 h 131"/>
                <a:gd name="T54" fmla="*/ 172 w 385"/>
                <a:gd name="T55" fmla="*/ 122 h 131"/>
                <a:gd name="T56" fmla="*/ 249 w 385"/>
                <a:gd name="T57" fmla="*/ 131 h 131"/>
                <a:gd name="T58" fmla="*/ 276 w 385"/>
                <a:gd name="T59" fmla="*/ 124 h 131"/>
                <a:gd name="T60" fmla="*/ 282 w 385"/>
                <a:gd name="T61" fmla="*/ 95 h 131"/>
                <a:gd name="T62" fmla="*/ 292 w 385"/>
                <a:gd name="T63" fmla="*/ 78 h 131"/>
                <a:gd name="T64" fmla="*/ 309 w 385"/>
                <a:gd name="T65" fmla="*/ 69 h 131"/>
                <a:gd name="T66" fmla="*/ 329 w 385"/>
                <a:gd name="T67" fmla="*/ 67 h 131"/>
                <a:gd name="T68" fmla="*/ 345 w 385"/>
                <a:gd name="T69" fmla="*/ 71 h 131"/>
                <a:gd name="T70" fmla="*/ 364 w 385"/>
                <a:gd name="T71" fmla="*/ 81 h 131"/>
                <a:gd name="T72" fmla="*/ 370 w 385"/>
                <a:gd name="T73" fmla="*/ 91 h 131"/>
                <a:gd name="T74" fmla="*/ 379 w 385"/>
                <a:gd name="T75" fmla="*/ 110 h 1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85"/>
                <a:gd name="T115" fmla="*/ 0 h 131"/>
                <a:gd name="T116" fmla="*/ 385 w 385"/>
                <a:gd name="T117" fmla="*/ 131 h 1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85" h="131">
                  <a:moveTo>
                    <a:pt x="385" y="110"/>
                  </a:moveTo>
                  <a:lnTo>
                    <a:pt x="382" y="76"/>
                  </a:lnTo>
                  <a:lnTo>
                    <a:pt x="376" y="55"/>
                  </a:lnTo>
                  <a:cubicBezTo>
                    <a:pt x="372" y="48"/>
                    <a:pt x="365" y="39"/>
                    <a:pt x="357" y="35"/>
                  </a:cubicBezTo>
                  <a:cubicBezTo>
                    <a:pt x="349" y="31"/>
                    <a:pt x="346" y="28"/>
                    <a:pt x="328" y="30"/>
                  </a:cubicBezTo>
                  <a:cubicBezTo>
                    <a:pt x="310" y="32"/>
                    <a:pt x="266" y="42"/>
                    <a:pt x="250" y="46"/>
                  </a:cubicBezTo>
                  <a:cubicBezTo>
                    <a:pt x="234" y="50"/>
                    <a:pt x="237" y="49"/>
                    <a:pt x="232" y="52"/>
                  </a:cubicBezTo>
                  <a:cubicBezTo>
                    <a:pt x="227" y="55"/>
                    <a:pt x="223" y="59"/>
                    <a:pt x="219" y="64"/>
                  </a:cubicBezTo>
                  <a:cubicBezTo>
                    <a:pt x="215" y="68"/>
                    <a:pt x="216" y="76"/>
                    <a:pt x="210" y="80"/>
                  </a:cubicBezTo>
                  <a:cubicBezTo>
                    <a:pt x="204" y="84"/>
                    <a:pt x="193" y="88"/>
                    <a:pt x="185" y="90"/>
                  </a:cubicBezTo>
                  <a:cubicBezTo>
                    <a:pt x="177" y="92"/>
                    <a:pt x="179" y="94"/>
                    <a:pt x="162" y="92"/>
                  </a:cubicBezTo>
                  <a:cubicBezTo>
                    <a:pt x="145" y="90"/>
                    <a:pt x="101" y="80"/>
                    <a:pt x="84" y="75"/>
                  </a:cubicBezTo>
                  <a:cubicBezTo>
                    <a:pt x="67" y="70"/>
                    <a:pt x="64" y="66"/>
                    <a:pt x="58" y="62"/>
                  </a:cubicBezTo>
                  <a:cubicBezTo>
                    <a:pt x="52" y="58"/>
                    <a:pt x="49" y="56"/>
                    <a:pt x="47" y="51"/>
                  </a:cubicBezTo>
                  <a:cubicBezTo>
                    <a:pt x="45" y="46"/>
                    <a:pt x="46" y="40"/>
                    <a:pt x="46" y="33"/>
                  </a:cubicBezTo>
                  <a:cubicBezTo>
                    <a:pt x="46" y="26"/>
                    <a:pt x="48" y="15"/>
                    <a:pt x="48" y="10"/>
                  </a:cubicBezTo>
                  <a:cubicBezTo>
                    <a:pt x="48" y="5"/>
                    <a:pt x="51" y="1"/>
                    <a:pt x="49" y="0"/>
                  </a:cubicBezTo>
                  <a:lnTo>
                    <a:pt x="34" y="7"/>
                  </a:lnTo>
                  <a:cubicBezTo>
                    <a:pt x="29" y="10"/>
                    <a:pt x="21" y="13"/>
                    <a:pt x="16" y="20"/>
                  </a:cubicBezTo>
                  <a:cubicBezTo>
                    <a:pt x="11" y="27"/>
                    <a:pt x="4" y="41"/>
                    <a:pt x="2" y="49"/>
                  </a:cubicBezTo>
                  <a:cubicBezTo>
                    <a:pt x="0" y="57"/>
                    <a:pt x="1" y="66"/>
                    <a:pt x="2" y="70"/>
                  </a:cubicBezTo>
                  <a:cubicBezTo>
                    <a:pt x="3" y="75"/>
                    <a:pt x="1" y="75"/>
                    <a:pt x="5" y="78"/>
                  </a:cubicBezTo>
                  <a:cubicBezTo>
                    <a:pt x="9" y="81"/>
                    <a:pt x="20" y="84"/>
                    <a:pt x="29" y="88"/>
                  </a:cubicBezTo>
                  <a:cubicBezTo>
                    <a:pt x="38" y="92"/>
                    <a:pt x="54" y="100"/>
                    <a:pt x="63" y="102"/>
                  </a:cubicBezTo>
                  <a:cubicBezTo>
                    <a:pt x="72" y="104"/>
                    <a:pt x="74" y="100"/>
                    <a:pt x="83" y="101"/>
                  </a:cubicBezTo>
                  <a:cubicBezTo>
                    <a:pt x="92" y="102"/>
                    <a:pt x="104" y="106"/>
                    <a:pt x="117" y="108"/>
                  </a:cubicBezTo>
                  <a:cubicBezTo>
                    <a:pt x="130" y="110"/>
                    <a:pt x="154" y="113"/>
                    <a:pt x="163" y="115"/>
                  </a:cubicBezTo>
                  <a:cubicBezTo>
                    <a:pt x="172" y="117"/>
                    <a:pt x="158" y="119"/>
                    <a:pt x="172" y="122"/>
                  </a:cubicBezTo>
                  <a:cubicBezTo>
                    <a:pt x="186" y="125"/>
                    <a:pt x="232" y="131"/>
                    <a:pt x="249" y="131"/>
                  </a:cubicBezTo>
                  <a:cubicBezTo>
                    <a:pt x="266" y="131"/>
                    <a:pt x="271" y="130"/>
                    <a:pt x="276" y="124"/>
                  </a:cubicBezTo>
                  <a:cubicBezTo>
                    <a:pt x="281" y="118"/>
                    <a:pt x="279" y="103"/>
                    <a:pt x="282" y="95"/>
                  </a:cubicBezTo>
                  <a:cubicBezTo>
                    <a:pt x="285" y="87"/>
                    <a:pt x="287" y="82"/>
                    <a:pt x="292" y="78"/>
                  </a:cubicBezTo>
                  <a:cubicBezTo>
                    <a:pt x="297" y="74"/>
                    <a:pt x="303" y="71"/>
                    <a:pt x="309" y="69"/>
                  </a:cubicBezTo>
                  <a:cubicBezTo>
                    <a:pt x="315" y="67"/>
                    <a:pt x="323" y="67"/>
                    <a:pt x="329" y="67"/>
                  </a:cubicBezTo>
                  <a:cubicBezTo>
                    <a:pt x="335" y="67"/>
                    <a:pt x="339" y="69"/>
                    <a:pt x="345" y="71"/>
                  </a:cubicBezTo>
                  <a:cubicBezTo>
                    <a:pt x="351" y="73"/>
                    <a:pt x="360" y="78"/>
                    <a:pt x="364" y="81"/>
                  </a:cubicBezTo>
                  <a:lnTo>
                    <a:pt x="370" y="91"/>
                  </a:lnTo>
                  <a:lnTo>
                    <a:pt x="379" y="110"/>
                  </a:lnTo>
                </a:path>
              </a:pathLst>
            </a:custGeom>
            <a:solidFill>
              <a:srgbClr val="FF99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669" y="291"/>
              <a:ext cx="41" cy="20"/>
            </a:xfrm>
            <a:custGeom>
              <a:avLst/>
              <a:gdLst>
                <a:gd name="T0" fmla="*/ 41 w 41"/>
                <a:gd name="T1" fmla="*/ 12 h 20"/>
                <a:gd name="T2" fmla="*/ 17 w 41"/>
                <a:gd name="T3" fmla="*/ 0 h 20"/>
                <a:gd name="T4" fmla="*/ 0 w 41"/>
                <a:gd name="T5" fmla="*/ 2 h 20"/>
                <a:gd name="T6" fmla="*/ 22 w 41"/>
                <a:gd name="T7" fmla="*/ 20 h 20"/>
                <a:gd name="T8" fmla="*/ 41 w 41"/>
                <a:gd name="T9" fmla="*/ 12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20"/>
                <a:gd name="T17" fmla="*/ 41 w 41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20">
                  <a:moveTo>
                    <a:pt x="41" y="12"/>
                  </a:moveTo>
                  <a:lnTo>
                    <a:pt x="17" y="0"/>
                  </a:lnTo>
                  <a:lnTo>
                    <a:pt x="0" y="2"/>
                  </a:lnTo>
                  <a:lnTo>
                    <a:pt x="22" y="20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253" y="184"/>
              <a:ext cx="16" cy="7"/>
            </a:xfrm>
            <a:prstGeom prst="ellipse">
              <a:avLst/>
            </a:prstGeom>
            <a:solidFill>
              <a:srgbClr val="A214F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226" y="181"/>
              <a:ext cx="16" cy="7"/>
            </a:xfrm>
            <a:prstGeom prst="ellipse">
              <a:avLst/>
            </a:prstGeom>
            <a:solidFill>
              <a:srgbClr val="A214F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280" y="187"/>
              <a:ext cx="16" cy="7"/>
            </a:xfrm>
            <a:prstGeom prst="ellipse">
              <a:avLst/>
            </a:prstGeom>
            <a:solidFill>
              <a:srgbClr val="A214F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39" y="296"/>
              <a:ext cx="17" cy="13"/>
            </a:xfrm>
            <a:custGeom>
              <a:avLst/>
              <a:gdLst>
                <a:gd name="T0" fmla="*/ 0 w 17"/>
                <a:gd name="T1" fmla="*/ 11 h 13"/>
                <a:gd name="T2" fmla="*/ 12 w 17"/>
                <a:gd name="T3" fmla="*/ 2 h 13"/>
                <a:gd name="T4" fmla="*/ 17 w 17"/>
                <a:gd name="T5" fmla="*/ 1 h 13"/>
                <a:gd name="T6" fmla="*/ 13 w 17"/>
                <a:gd name="T7" fmla="*/ 8 h 13"/>
                <a:gd name="T8" fmla="*/ 5 w 17"/>
                <a:gd name="T9" fmla="*/ 13 h 13"/>
                <a:gd name="T10" fmla="*/ 0 w 17"/>
                <a:gd name="T11" fmla="*/ 1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3"/>
                <a:gd name="T20" fmla="*/ 17 w 1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3">
                  <a:moveTo>
                    <a:pt x="0" y="11"/>
                  </a:moveTo>
                  <a:cubicBezTo>
                    <a:pt x="1" y="10"/>
                    <a:pt x="9" y="4"/>
                    <a:pt x="12" y="2"/>
                  </a:cubicBezTo>
                  <a:cubicBezTo>
                    <a:pt x="15" y="0"/>
                    <a:pt x="17" y="0"/>
                    <a:pt x="17" y="1"/>
                  </a:cubicBezTo>
                  <a:cubicBezTo>
                    <a:pt x="17" y="2"/>
                    <a:pt x="15" y="6"/>
                    <a:pt x="13" y="8"/>
                  </a:cubicBezTo>
                  <a:cubicBezTo>
                    <a:pt x="11" y="10"/>
                    <a:pt x="7" y="13"/>
                    <a:pt x="5" y="13"/>
                  </a:cubicBezTo>
                  <a:cubicBezTo>
                    <a:pt x="3" y="13"/>
                    <a:pt x="1" y="11"/>
                    <a:pt x="0" y="11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416" y="270"/>
              <a:ext cx="13" cy="8"/>
            </a:xfrm>
            <a:custGeom>
              <a:avLst/>
              <a:gdLst>
                <a:gd name="T0" fmla="*/ 11 w 13"/>
                <a:gd name="T1" fmla="*/ 0 h 8"/>
                <a:gd name="T2" fmla="*/ 2 w 13"/>
                <a:gd name="T3" fmla="*/ 3 h 8"/>
                <a:gd name="T4" fmla="*/ 2 w 13"/>
                <a:gd name="T5" fmla="*/ 7 h 8"/>
                <a:gd name="T6" fmla="*/ 12 w 13"/>
                <a:gd name="T7" fmla="*/ 6 h 8"/>
                <a:gd name="T8" fmla="*/ 11 w 13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8"/>
                <a:gd name="T17" fmla="*/ 13 w 13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8">
                  <a:moveTo>
                    <a:pt x="11" y="0"/>
                  </a:moveTo>
                  <a:cubicBezTo>
                    <a:pt x="9" y="0"/>
                    <a:pt x="3" y="2"/>
                    <a:pt x="2" y="3"/>
                  </a:cubicBezTo>
                  <a:cubicBezTo>
                    <a:pt x="1" y="4"/>
                    <a:pt x="0" y="6"/>
                    <a:pt x="2" y="7"/>
                  </a:cubicBezTo>
                  <a:cubicBezTo>
                    <a:pt x="4" y="8"/>
                    <a:pt x="11" y="7"/>
                    <a:pt x="12" y="6"/>
                  </a:cubicBezTo>
                  <a:cubicBezTo>
                    <a:pt x="13" y="5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634" y="348"/>
              <a:ext cx="11" cy="13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3" name="AutoShape 86"/>
            <p:cNvSpPr>
              <a:spLocks noChangeArrowheads="1"/>
            </p:cNvSpPr>
            <p:nvPr/>
          </p:nvSpPr>
          <p:spPr bwMode="auto">
            <a:xfrm>
              <a:off x="248" y="0"/>
              <a:ext cx="101" cy="79"/>
            </a:xfrm>
            <a:prstGeom prst="cloudCallout">
              <a:avLst>
                <a:gd name="adj1" fmla="val -42079"/>
                <a:gd name="adj2" fmla="val 70255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440" y="360"/>
              <a:ext cx="121" cy="30"/>
            </a:xfrm>
            <a:custGeom>
              <a:avLst/>
              <a:gdLst>
                <a:gd name="T0" fmla="*/ 0 w 121"/>
                <a:gd name="T1" fmla="*/ 28 h 31"/>
                <a:gd name="T2" fmla="*/ 14 w 121"/>
                <a:gd name="T3" fmla="*/ 31 h 31"/>
                <a:gd name="T4" fmla="*/ 83 w 121"/>
                <a:gd name="T5" fmla="*/ 16 h 31"/>
                <a:gd name="T6" fmla="*/ 121 w 121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"/>
                <a:gd name="T13" fmla="*/ 0 h 31"/>
                <a:gd name="T14" fmla="*/ 121 w 121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" h="31">
                  <a:moveTo>
                    <a:pt x="0" y="28"/>
                  </a:moveTo>
                  <a:lnTo>
                    <a:pt x="14" y="31"/>
                  </a:lnTo>
                  <a:lnTo>
                    <a:pt x="83" y="16"/>
                  </a:lnTo>
                  <a:cubicBezTo>
                    <a:pt x="101" y="11"/>
                    <a:pt x="115" y="3"/>
                    <a:pt x="121" y="0"/>
                  </a:cubicBezTo>
                </a:path>
              </a:pathLst>
            </a:custGeom>
            <a:solidFill>
              <a:srgbClr val="9015C4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438" y="354"/>
              <a:ext cx="121" cy="30"/>
            </a:xfrm>
            <a:custGeom>
              <a:avLst/>
              <a:gdLst>
                <a:gd name="T0" fmla="*/ 0 w 121"/>
                <a:gd name="T1" fmla="*/ 28 h 31"/>
                <a:gd name="T2" fmla="*/ 14 w 121"/>
                <a:gd name="T3" fmla="*/ 31 h 31"/>
                <a:gd name="T4" fmla="*/ 83 w 121"/>
                <a:gd name="T5" fmla="*/ 16 h 31"/>
                <a:gd name="T6" fmla="*/ 121 w 121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"/>
                <a:gd name="T13" fmla="*/ 0 h 31"/>
                <a:gd name="T14" fmla="*/ 121 w 121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" h="31">
                  <a:moveTo>
                    <a:pt x="0" y="28"/>
                  </a:moveTo>
                  <a:lnTo>
                    <a:pt x="14" y="31"/>
                  </a:lnTo>
                  <a:lnTo>
                    <a:pt x="83" y="16"/>
                  </a:lnTo>
                  <a:cubicBezTo>
                    <a:pt x="101" y="11"/>
                    <a:pt x="115" y="3"/>
                    <a:pt x="121" y="0"/>
                  </a:cubicBezTo>
                </a:path>
              </a:pathLst>
            </a:custGeom>
            <a:solidFill>
              <a:srgbClr val="9015C4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428" y="339"/>
              <a:ext cx="25" cy="72"/>
            </a:xfrm>
            <a:custGeom>
              <a:avLst/>
              <a:gdLst>
                <a:gd name="T0" fmla="*/ 25 w 25"/>
                <a:gd name="T1" fmla="*/ 73 h 73"/>
                <a:gd name="T2" fmla="*/ 25 w 25"/>
                <a:gd name="T3" fmla="*/ 18 h 73"/>
                <a:gd name="T4" fmla="*/ 23 w 25"/>
                <a:gd name="T5" fmla="*/ 8 h 73"/>
                <a:gd name="T6" fmla="*/ 16 w 25"/>
                <a:gd name="T7" fmla="*/ 1 h 73"/>
                <a:gd name="T8" fmla="*/ 6 w 25"/>
                <a:gd name="T9" fmla="*/ 3 h 73"/>
                <a:gd name="T10" fmla="*/ 0 w 25"/>
                <a:gd name="T11" fmla="*/ 11 h 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73"/>
                <a:gd name="T20" fmla="*/ 25 w 25"/>
                <a:gd name="T21" fmla="*/ 73 h 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73">
                  <a:moveTo>
                    <a:pt x="25" y="73"/>
                  </a:moveTo>
                  <a:lnTo>
                    <a:pt x="25" y="18"/>
                  </a:lnTo>
                  <a:cubicBezTo>
                    <a:pt x="25" y="7"/>
                    <a:pt x="24" y="11"/>
                    <a:pt x="23" y="8"/>
                  </a:cubicBezTo>
                  <a:cubicBezTo>
                    <a:pt x="22" y="5"/>
                    <a:pt x="19" y="2"/>
                    <a:pt x="16" y="1"/>
                  </a:cubicBezTo>
                  <a:cubicBezTo>
                    <a:pt x="13" y="0"/>
                    <a:pt x="8" y="1"/>
                    <a:pt x="6" y="3"/>
                  </a:cubicBezTo>
                  <a:cubicBezTo>
                    <a:pt x="4" y="5"/>
                    <a:pt x="1" y="10"/>
                    <a:pt x="0" y="11"/>
                  </a:cubicBezTo>
                </a:path>
              </a:pathLst>
            </a:custGeom>
            <a:solidFill>
              <a:srgbClr val="9015C4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br>
              <a:rPr lang="en-US" sz="3200" dirty="0"/>
            </a:b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latin typeface="Arial"/>
                <a:cs typeface="Arial"/>
              </a:rPr>
              <a:t>NC</a:t>
            </a:r>
            <a:r>
              <a:rPr lang="en-US" sz="3400" dirty="0">
                <a:latin typeface="Arial"/>
                <a:cs typeface="Arial"/>
              </a:rPr>
              <a:t> Finishes just like traditional Concrete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22" y="851405"/>
            <a:ext cx="3655035" cy="5040040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4455205" y="2743388"/>
            <a:ext cx="4632244" cy="4114612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594268" y="1166966"/>
            <a:ext cx="3695243" cy="2204459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TextBox 13"/>
          <p:cNvSpPr txBox="1"/>
          <p:nvPr/>
        </p:nvSpPr>
        <p:spPr>
          <a:xfrm>
            <a:off x="197793" y="5994736"/>
            <a:ext cx="339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And uses same tools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br>
              <a:rPr lang="en-US" sz="3200" dirty="0"/>
            </a:b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" y="658826"/>
            <a:ext cx="9144000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5EF0F7"/>
                </a:solidFill>
                <a:latin typeface="Arial"/>
                <a:cs typeface="Arial"/>
              </a:rPr>
              <a:t>NC …..</a:t>
            </a:r>
            <a:r>
              <a:rPr lang="en-US" sz="2800" b="1" dirty="0">
                <a:latin typeface="Arial"/>
                <a:cs typeface="Arial"/>
              </a:rPr>
              <a:t> </a:t>
            </a:r>
            <a:r>
              <a:rPr lang="en-US" sz="2800" dirty="0">
                <a:latin typeface="Arial"/>
                <a:cs typeface="Arial"/>
              </a:rPr>
              <a:t>               </a:t>
            </a:r>
            <a:r>
              <a:rPr lang="en-US" sz="2800" b="1" dirty="0">
                <a:latin typeface="Arial"/>
                <a:cs typeface="Arial"/>
              </a:rPr>
              <a:t>       </a:t>
            </a:r>
            <a:br>
              <a:rPr lang="en-US" sz="2800" b="1" dirty="0">
                <a:latin typeface="Arial"/>
                <a:cs typeface="Arial"/>
              </a:rPr>
            </a:br>
            <a:br>
              <a:rPr lang="en-US" sz="2800" dirty="0">
                <a:latin typeface="Arial"/>
                <a:cs typeface="Arial"/>
              </a:rPr>
            </a:br>
            <a:r>
              <a:rPr lang="en-US" sz="2800" dirty="0">
                <a:latin typeface="Arial"/>
                <a:cs typeface="Arial"/>
              </a:rPr>
              <a:t>Can be </a:t>
            </a:r>
            <a:r>
              <a:rPr lang="en-US" sz="2800" dirty="0">
                <a:solidFill>
                  <a:srgbClr val="03FFFF"/>
                </a:solidFill>
                <a:latin typeface="Arial"/>
                <a:cs typeface="Arial"/>
              </a:rPr>
              <a:t>Less Expensive </a:t>
            </a:r>
            <a:r>
              <a:rPr lang="en-US" sz="2800" dirty="0">
                <a:latin typeface="Arial"/>
                <a:cs typeface="Arial"/>
              </a:rPr>
              <a:t>to Produce than Portland Cement, and </a:t>
            </a:r>
            <a:r>
              <a:rPr lang="en-US" sz="2800" dirty="0">
                <a:solidFill>
                  <a:srgbClr val="03FFFF"/>
                </a:solidFill>
                <a:latin typeface="Arial"/>
                <a:cs typeface="Arial"/>
              </a:rPr>
              <a:t>No Fossil Fuels or heating </a:t>
            </a:r>
            <a:r>
              <a:rPr lang="en-US" sz="2800" dirty="0">
                <a:latin typeface="Arial"/>
                <a:cs typeface="Arial"/>
              </a:rPr>
              <a:t>of materials are needed.  </a:t>
            </a:r>
            <a:br>
              <a:rPr lang="en-US" sz="2800" dirty="0">
                <a:latin typeface="Arial"/>
                <a:cs typeface="Arial"/>
              </a:rPr>
            </a:br>
            <a:br>
              <a:rPr lang="en-US" sz="2800" dirty="0">
                <a:latin typeface="Arial"/>
                <a:cs typeface="Arial"/>
              </a:rPr>
            </a:br>
            <a:r>
              <a:rPr lang="en-US" sz="2800" dirty="0">
                <a:latin typeface="Arial"/>
                <a:cs typeface="Arial"/>
              </a:rPr>
              <a:t>Can be </a:t>
            </a:r>
            <a:r>
              <a:rPr lang="en-US" sz="2800" dirty="0">
                <a:solidFill>
                  <a:srgbClr val="03FFFF"/>
                </a:solidFill>
                <a:latin typeface="Arial"/>
                <a:cs typeface="Arial"/>
              </a:rPr>
              <a:t>Priced Competitively </a:t>
            </a:r>
            <a:r>
              <a:rPr lang="en-US" sz="2800" dirty="0">
                <a:latin typeface="Arial"/>
                <a:cs typeface="Arial"/>
              </a:rPr>
              <a:t>with traditional mixes of Portland cement due to its Low Production cost, or packaged and priced for high performance uses with a very </a:t>
            </a:r>
            <a:r>
              <a:rPr lang="en-US" sz="2800" dirty="0">
                <a:solidFill>
                  <a:srgbClr val="03FFFF"/>
                </a:solidFill>
                <a:latin typeface="Arial"/>
                <a:cs typeface="Arial"/>
              </a:rPr>
              <a:t>High Profit Margin. </a:t>
            </a:r>
          </a:p>
          <a:p>
            <a:endParaRPr lang="en-US" sz="2800" dirty="0">
              <a:solidFill>
                <a:srgbClr val="03FFFF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rgbClr val="03FFFF"/>
                </a:solidFill>
                <a:latin typeface="Arial"/>
                <a:cs typeface="Arial"/>
              </a:rPr>
              <a:t>The actual cost will depend much on the availability of indigenous materials.</a:t>
            </a:r>
            <a:br>
              <a:rPr lang="en-US" sz="2800" dirty="0">
                <a:solidFill>
                  <a:srgbClr val="03FFFF"/>
                </a:solidFill>
                <a:latin typeface="Arial"/>
                <a:cs typeface="Arial"/>
              </a:rPr>
            </a:br>
            <a:br>
              <a:rPr lang="en-US" sz="2800" dirty="0">
                <a:latin typeface="Arial"/>
                <a:cs typeface="Arial"/>
              </a:rPr>
            </a:br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2715" y="0"/>
            <a:ext cx="4042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    </a:t>
            </a:r>
            <a:r>
              <a:rPr lang="en-US" sz="2800" b="1" dirty="0">
                <a:latin typeface="Arial"/>
                <a:cs typeface="Arial"/>
              </a:rPr>
              <a:t>Financial Advantage</a:t>
            </a:r>
            <a:endParaRPr lang="en-US"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br>
              <a:rPr lang="en-US" sz="3200" dirty="0"/>
            </a:b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20008" y="1074004"/>
            <a:ext cx="2503911" cy="1753712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TextBox 9"/>
          <p:cNvSpPr txBox="1"/>
          <p:nvPr/>
        </p:nvSpPr>
        <p:spPr>
          <a:xfrm>
            <a:off x="197793" y="243840"/>
            <a:ext cx="7628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Arial"/>
                <a:cs typeface="Arial"/>
              </a:rPr>
              <a:t>NC</a:t>
            </a:r>
            <a:r>
              <a:rPr lang="en-US" sz="2800" dirty="0">
                <a:latin typeface="Arial"/>
                <a:cs typeface="Arial"/>
              </a:rPr>
              <a:t> will Not Fall Apart and Crack like Portland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59200" y="1074004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AE77D"/>
                </a:solidFill>
                <a:latin typeface="Arial"/>
                <a:cs typeface="Arial"/>
              </a:rPr>
              <a:t>Ordinary Portland Cement (OPC) fire pit cracked. It is Less than 4 Years Old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97793" y="3169920"/>
            <a:ext cx="2552447" cy="337566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30579" y="3444240"/>
            <a:ext cx="2464866" cy="2804160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TextBox 13"/>
          <p:cNvSpPr txBox="1"/>
          <p:nvPr/>
        </p:nvSpPr>
        <p:spPr>
          <a:xfrm>
            <a:off x="5577840" y="3169920"/>
            <a:ext cx="3373121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AE77D"/>
                </a:solidFill>
                <a:latin typeface="Arial"/>
                <a:cs typeface="Arial"/>
              </a:rPr>
              <a:t>Miles of Concrete Fencing in California Subdivision has Cracks in Every Post and Rail. It is only 5 years old. 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br>
              <a:rPr lang="en-US" sz="3200" dirty="0"/>
            </a:b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01521" y="1218644"/>
            <a:ext cx="6345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/>
                <a:cs typeface="Arial"/>
              </a:rPr>
              <a:t>At a </a:t>
            </a:r>
            <a:r>
              <a:rPr lang="en-US" sz="3000" b="1" dirty="0">
                <a:latin typeface="Arial"/>
                <a:cs typeface="Arial"/>
              </a:rPr>
              <a:t>Fraction of the Cost.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0"/>
            <a:ext cx="9144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Arial"/>
                <a:cs typeface="Arial"/>
              </a:rPr>
              <a:t> </a:t>
            </a:r>
            <a:r>
              <a:rPr lang="en-US" sz="3200" b="1" dirty="0">
                <a:latin typeface="Arial"/>
                <a:cs typeface="Arial"/>
              </a:rPr>
              <a:t>All you need is a Mixing Plant to Manufacture a Superior Green Cement</a:t>
            </a:r>
            <a:endParaRPr lang="en-US" sz="30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93" y="2339258"/>
            <a:ext cx="4691630" cy="430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834090" y="1948488"/>
            <a:ext cx="5085218" cy="2711435"/>
          </a:xfrm>
          <a:prstGeom prst="rect">
            <a:avLst/>
          </a:prstGeom>
          <a:ln w="28575" cap="flat" cmpd="sng" algn="ctr">
            <a:solidFill>
              <a:srgbClr val="FF1BFC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" y="0"/>
            <a:ext cx="8914977" cy="506984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latin typeface="Arial"/>
                <a:cs typeface="Arial"/>
              </a:rPr>
              <a:t>Our Technology uses a Proprietary Binder derived through a species of Algae, and a guarded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 extraction process</a:t>
            </a:r>
            <a:r>
              <a:rPr lang="en-US" sz="4000" dirty="0">
                <a:latin typeface="Arial"/>
                <a:cs typeface="Arial"/>
              </a:rPr>
              <a:t>, which ultimately 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transforms an Enzyme of the Algae </a:t>
            </a:r>
            <a:r>
              <a:rPr lang="en-US" sz="4000" dirty="0">
                <a:latin typeface="Arial"/>
                <a:cs typeface="Arial"/>
              </a:rPr>
              <a:t>into a highly concentrated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Elastic Polymeric Powder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045" y="4790300"/>
            <a:ext cx="3414970" cy="1921951"/>
          </a:xfrm>
          <a:prstGeom prst="rect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0253" y="0"/>
            <a:ext cx="8661230" cy="3624490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latin typeface="Arial"/>
                <a:cs typeface="Arial"/>
              </a:rPr>
              <a:t>The </a:t>
            </a:r>
            <a:r>
              <a:rPr lang="en-US" sz="4400" dirty="0">
                <a:solidFill>
                  <a:schemeClr val="tx1"/>
                </a:solidFill>
                <a:latin typeface="Arial"/>
                <a:cs typeface="Arial"/>
              </a:rPr>
              <a:t>Magic</a:t>
            </a:r>
            <a:r>
              <a:rPr lang="en-US" sz="4400" dirty="0">
                <a:latin typeface="Arial"/>
                <a:cs typeface="Arial"/>
              </a:rPr>
              <a:t> of </a:t>
            </a:r>
            <a:r>
              <a:rPr lang="en-US" sz="440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en-US" sz="4400" dirty="0">
                <a:latin typeface="Arial"/>
                <a:cs typeface="Arial"/>
              </a:rPr>
              <a:t> Cement Polymer is that it 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binds</a:t>
            </a:r>
            <a:r>
              <a:rPr lang="en-US" sz="4400" dirty="0">
                <a:latin typeface="Arial"/>
                <a:cs typeface="Arial"/>
              </a:rPr>
              <a:t>  by 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Covalent Bonding </a:t>
            </a:r>
            <a:r>
              <a:rPr lang="en-US" sz="4400" dirty="0">
                <a:latin typeface="Arial"/>
                <a:cs typeface="Arial"/>
              </a:rPr>
              <a:t>which is a joining of two atoms when the two share a pair of electrons.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562640" y="3867884"/>
            <a:ext cx="3690858" cy="2781715"/>
            <a:chOff x="260253" y="3961771"/>
            <a:chExt cx="3690858" cy="2781715"/>
          </a:xfrm>
        </p:grpSpPr>
        <p:sp>
          <p:nvSpPr>
            <p:cNvPr id="5" name="Rectangle 4"/>
            <p:cNvSpPr/>
            <p:nvPr/>
          </p:nvSpPr>
          <p:spPr>
            <a:xfrm>
              <a:off x="260253" y="3961771"/>
              <a:ext cx="3690858" cy="2781715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07533" y="6374154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Oxygen Molecule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04520" y="4468516"/>
              <a:ext cx="1787405" cy="1796815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FF68F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39702" y="4731923"/>
              <a:ext cx="1307629" cy="1288815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FF68F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251185" y="4393261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1251185" y="4677365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251185" y="5934189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1251185" y="6199479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338668" y="5286963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575733" y="5286963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039520" y="5456289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2039525" y="5127038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1023587" y="5117631"/>
              <a:ext cx="583260" cy="52681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07533" y="5098817"/>
              <a:ext cx="44695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8P</a:t>
              </a:r>
            </a:p>
            <a:p>
              <a:r>
                <a:rPr lang="en-US" sz="1600" dirty="0">
                  <a:latin typeface="Helvetica"/>
                  <a:cs typeface="Helvetica"/>
                </a:rPr>
                <a:t>8N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2011307" y="4468516"/>
              <a:ext cx="1787405" cy="1796815"/>
            </a:xfrm>
            <a:prstGeom prst="ellipse">
              <a:avLst/>
            </a:prstGeom>
            <a:noFill/>
            <a:ln w="28575" cap="flat" cmpd="sng" algn="ctr">
              <a:solidFill>
                <a:srgbClr val="FF68F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255896" y="4731923"/>
              <a:ext cx="1307629" cy="1288815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FF68F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867379" y="4393261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2867379" y="4677365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867379" y="5934189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2867379" y="6199479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2039525" y="4882450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2030118" y="5736636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3505202" y="5296370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3742267" y="5296370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2639781" y="5117631"/>
              <a:ext cx="583260" cy="52681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23727" y="5098817"/>
              <a:ext cx="44695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8P</a:t>
              </a:r>
            </a:p>
            <a:p>
              <a:r>
                <a:rPr lang="en-US" sz="1600" dirty="0">
                  <a:latin typeface="Helvetica"/>
                  <a:cs typeface="Helvetica"/>
                </a:rPr>
                <a:t>8N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65272" y="3961771"/>
              <a:ext cx="2339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Shared Pair Electrons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rot="5400000">
              <a:off x="1834411" y="4555037"/>
              <a:ext cx="523125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93661" y="182880"/>
            <a:ext cx="5050339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Individual polymer chains in the NC 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Proprietary</a:t>
            </a:r>
            <a:r>
              <a:rPr lang="en-US" sz="3200" dirty="0">
                <a:latin typeface="Arial"/>
                <a:cs typeface="Arial"/>
              </a:rPr>
              <a:t> binder are linked together by these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Covalent Bonds </a:t>
            </a:r>
            <a:r>
              <a:rPr lang="en-US" sz="3200" dirty="0">
                <a:latin typeface="Arial"/>
                <a:cs typeface="Arial"/>
              </a:rPr>
              <a:t>to form one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Single Molecule </a:t>
            </a:r>
            <a:r>
              <a:rPr lang="en-US" sz="3200" dirty="0">
                <a:latin typeface="Arial"/>
                <a:cs typeface="Arial"/>
              </a:rPr>
              <a:t>with all of the Aggregates</a:t>
            </a:r>
            <a:r>
              <a:rPr lang="en-US" sz="3200" dirty="0">
                <a:solidFill>
                  <a:srgbClr val="5FE4EB"/>
                </a:solidFill>
                <a:latin typeface="Arial"/>
                <a:cs typeface="Arial"/>
              </a:rPr>
              <a:t>. </a:t>
            </a:r>
            <a:br>
              <a:rPr lang="en-US" sz="3200" dirty="0">
                <a:solidFill>
                  <a:srgbClr val="5FE4EB"/>
                </a:solidFill>
                <a:latin typeface="Arial"/>
                <a:cs typeface="Arial"/>
              </a:rPr>
            </a:br>
            <a:br>
              <a:rPr lang="en-US" sz="3200" dirty="0">
                <a:solidFill>
                  <a:srgbClr val="5FE4EB"/>
                </a:solidFill>
                <a:latin typeface="Arial"/>
                <a:cs typeface="Arial"/>
              </a:rPr>
            </a:br>
            <a:r>
              <a:rPr lang="en-US" sz="3200" dirty="0">
                <a:solidFill>
                  <a:srgbClr val="0CFFFF"/>
                </a:solidFill>
                <a:latin typeface="Arial"/>
                <a:cs typeface="Arial"/>
              </a:rPr>
              <a:t>In addition, a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thin plastic film</a:t>
            </a:r>
            <a:r>
              <a:rPr lang="en-US" sz="3200" dirty="0">
                <a:solidFill>
                  <a:srgbClr val="0CFFFF"/>
                </a:solidFill>
                <a:latin typeface="Arial"/>
                <a:cs typeface="Arial"/>
              </a:rPr>
              <a:t> cross links and permeates the entire mixture adding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flexibility.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9" y="182880"/>
            <a:ext cx="3797079" cy="66751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89" y="972273"/>
            <a:ext cx="9144001" cy="588572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latin typeface="Arial"/>
                <a:cs typeface="Arial"/>
              </a:rPr>
              <a:t>Due to the </a:t>
            </a:r>
            <a:r>
              <a:rPr lang="en-US" sz="3600" dirty="0">
                <a:solidFill>
                  <a:schemeClr val="tx1"/>
                </a:solidFill>
                <a:latin typeface="Arial"/>
                <a:cs typeface="Arial"/>
              </a:rPr>
              <a:t>Covalent Bonding </a:t>
            </a:r>
            <a:r>
              <a:rPr lang="en-US" sz="3600" dirty="0">
                <a:latin typeface="Arial"/>
                <a:cs typeface="Arial"/>
              </a:rPr>
              <a:t>nature of </a:t>
            </a:r>
            <a:r>
              <a:rPr lang="en-US" sz="3600" i="1" dirty="0">
                <a:solidFill>
                  <a:schemeClr val="tx1"/>
                </a:solidFill>
                <a:latin typeface="Arial"/>
                <a:cs typeface="Arial"/>
              </a:rPr>
              <a:t>NC</a:t>
            </a:r>
            <a:r>
              <a:rPr lang="en-US" sz="3600" dirty="0">
                <a:latin typeface="Arial"/>
                <a:cs typeface="Arial"/>
              </a:rPr>
              <a:t> cement, it becomes 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Monolithic</a:t>
            </a:r>
            <a:r>
              <a:rPr lang="en-US" sz="3600" dirty="0">
                <a:latin typeface="Arial"/>
                <a:cs typeface="Arial"/>
              </a:rPr>
              <a:t>, and cures by an </a:t>
            </a:r>
            <a:br>
              <a:rPr lang="en-US" sz="3600" dirty="0"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Exothermic 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Reaction, 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latin typeface="Arial"/>
                <a:cs typeface="Arial"/>
              </a:rPr>
              <a:t>which intrinsically </a:t>
            </a:r>
            <a:br>
              <a:rPr lang="en-US" sz="3600" dirty="0">
                <a:latin typeface="Arial"/>
                <a:cs typeface="Arial"/>
              </a:rPr>
            </a:br>
            <a:r>
              <a:rPr lang="en-US" sz="3600" dirty="0">
                <a:latin typeface="Arial"/>
                <a:cs typeface="Arial"/>
              </a:rPr>
              <a:t>expels the water.</a:t>
            </a:r>
            <a:br>
              <a:rPr lang="en-US" sz="3600" dirty="0">
                <a:latin typeface="Arial"/>
                <a:cs typeface="Arial"/>
              </a:rPr>
            </a:br>
            <a:br>
              <a:rPr lang="en-US" sz="3600" dirty="0">
                <a:latin typeface="Arial"/>
                <a:cs typeface="Arial"/>
              </a:rPr>
            </a:br>
            <a:br>
              <a:rPr lang="en-US" sz="3600" dirty="0">
                <a:latin typeface="Arial"/>
                <a:cs typeface="Arial"/>
              </a:rPr>
            </a:br>
            <a:br>
              <a:rPr lang="en-US" sz="3600" dirty="0">
                <a:latin typeface="Arial"/>
                <a:cs typeface="Arial"/>
              </a:rPr>
            </a:br>
            <a:endParaRPr lang="en-US" sz="3600" dirty="0"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210830" y="3306210"/>
            <a:ext cx="2996330" cy="2919574"/>
            <a:chOff x="4454801" y="2301707"/>
            <a:chExt cx="2996330" cy="2919574"/>
          </a:xfrm>
        </p:grpSpPr>
        <p:sp>
          <p:nvSpPr>
            <p:cNvPr id="4" name="Rectangle 3"/>
            <p:cNvSpPr/>
            <p:nvPr/>
          </p:nvSpPr>
          <p:spPr>
            <a:xfrm>
              <a:off x="4454801" y="3147759"/>
              <a:ext cx="664747" cy="2073522"/>
            </a:xfrm>
            <a:prstGeom prst="rect">
              <a:avLst/>
            </a:prstGeom>
            <a:blipFill rotWithShape="1">
              <a:blip r:embed="rId3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arallelogram 7"/>
            <p:cNvSpPr/>
            <p:nvPr/>
          </p:nvSpPr>
          <p:spPr>
            <a:xfrm rot="5400000" flipV="1">
              <a:off x="4577512" y="2843745"/>
              <a:ext cx="2919573" cy="1835500"/>
            </a:xfrm>
            <a:prstGeom prst="parallelogram">
              <a:avLst>
                <a:gd name="adj" fmla="val 4709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allelogram 8"/>
            <p:cNvSpPr/>
            <p:nvPr/>
          </p:nvSpPr>
          <p:spPr>
            <a:xfrm flipH="1" flipV="1">
              <a:off x="4454801" y="2301707"/>
              <a:ext cx="2500248" cy="846051"/>
            </a:xfrm>
            <a:prstGeom prst="parallelogram">
              <a:avLst>
                <a:gd name="adj" fmla="val 21230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458967" y="3232712"/>
              <a:ext cx="992164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115285" y="3531935"/>
              <a:ext cx="992164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771603" y="3831158"/>
              <a:ext cx="992164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427921" y="4130381"/>
              <a:ext cx="992164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6904557" y="3642612"/>
            <a:ext cx="1908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/>
                <a:cs typeface="Comic Sans MS"/>
              </a:rPr>
              <a:t>Water expels from the center out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9909" y="152653"/>
            <a:ext cx="5268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Exothermic Reaction</a:t>
            </a:r>
            <a:endParaRPr lang="en-US" sz="4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02060"/>
            <a:ext cx="9144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  <a:latin typeface="Arial"/>
                <a:cs typeface="Arial"/>
              </a:rPr>
              <a:t>NC ….. </a:t>
            </a:r>
            <a:r>
              <a:rPr lang="en-US" sz="1900" b="1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r>
              <a:rPr lang="en-US" sz="1900" b="1" dirty="0">
                <a:latin typeface="Arial"/>
                <a:cs typeface="Arial"/>
              </a:rPr>
              <a:t>     </a:t>
            </a:r>
            <a:br>
              <a:rPr lang="en-US" sz="1900" b="1" dirty="0">
                <a:latin typeface="Arial"/>
                <a:cs typeface="Arial"/>
              </a:rPr>
            </a:br>
            <a:r>
              <a:rPr lang="en-US" sz="1900" b="1" dirty="0">
                <a:latin typeface="Arial"/>
                <a:cs typeface="Arial"/>
              </a:rPr>
              <a:t> </a:t>
            </a:r>
            <a:br>
              <a:rPr lang="en-US" sz="1900" b="1" dirty="0">
                <a:latin typeface="Arial"/>
                <a:cs typeface="Arial"/>
              </a:rPr>
            </a:br>
            <a:r>
              <a:rPr lang="en-US" sz="1900" dirty="0">
                <a:latin typeface="Arial"/>
                <a:cs typeface="Arial"/>
              </a:rPr>
              <a:t>Has </a:t>
            </a:r>
            <a:r>
              <a:rPr lang="en-US" sz="1900" dirty="0">
                <a:solidFill>
                  <a:srgbClr val="0CFFFF"/>
                </a:solidFill>
                <a:latin typeface="Arial"/>
                <a:cs typeface="Arial"/>
              </a:rPr>
              <a:t>Strengths that Can be Adjusted </a:t>
            </a:r>
            <a:r>
              <a:rPr lang="en-US" sz="1900" dirty="0">
                <a:latin typeface="Arial"/>
                <a:cs typeface="Arial"/>
              </a:rPr>
              <a:t>to Compression requirements</a:t>
            </a:r>
          </a:p>
          <a:p>
            <a:endParaRPr lang="en-US" sz="1900" b="1" dirty="0">
              <a:latin typeface="Arial"/>
              <a:cs typeface="Arial"/>
            </a:endParaRPr>
          </a:p>
          <a:p>
            <a:r>
              <a:rPr lang="en-US" sz="1900" dirty="0">
                <a:latin typeface="Arial"/>
                <a:cs typeface="Arial"/>
              </a:rPr>
              <a:t>Has </a:t>
            </a:r>
            <a:r>
              <a:rPr lang="en-US" sz="1900" dirty="0">
                <a:solidFill>
                  <a:srgbClr val="0CFFFF"/>
                </a:solidFill>
                <a:latin typeface="Arial"/>
                <a:cs typeface="Arial"/>
              </a:rPr>
              <a:t>Higher Tensile Strength </a:t>
            </a:r>
            <a:r>
              <a:rPr lang="en-US" sz="1900" dirty="0">
                <a:latin typeface="Arial"/>
                <a:cs typeface="Arial"/>
              </a:rPr>
              <a:t>than Portland Cement due to its intrinsic covalent bonding nature.</a:t>
            </a:r>
            <a:br>
              <a:rPr lang="en-US" sz="1900" dirty="0">
                <a:latin typeface="Arial"/>
                <a:cs typeface="Arial"/>
              </a:rPr>
            </a:br>
            <a:r>
              <a:rPr lang="en-US" sz="1900" dirty="0">
                <a:latin typeface="Arial"/>
                <a:cs typeface="Arial"/>
              </a:rPr>
              <a:t> </a:t>
            </a:r>
            <a:br>
              <a:rPr lang="en-US" sz="1900" dirty="0">
                <a:latin typeface="Arial"/>
                <a:cs typeface="Arial"/>
              </a:rPr>
            </a:br>
            <a:r>
              <a:rPr lang="en-US" sz="1900" dirty="0">
                <a:latin typeface="Arial"/>
                <a:cs typeface="Arial"/>
              </a:rPr>
              <a:t>Meets and </a:t>
            </a:r>
            <a:r>
              <a:rPr lang="en-US" sz="1900" dirty="0">
                <a:solidFill>
                  <a:srgbClr val="0CFFFF"/>
                </a:solidFill>
                <a:latin typeface="Arial"/>
                <a:cs typeface="Arial"/>
              </a:rPr>
              <a:t>Exceeds all the Same Testing </a:t>
            </a:r>
            <a:r>
              <a:rPr lang="en-US" sz="1900" dirty="0">
                <a:latin typeface="Arial"/>
                <a:cs typeface="Arial"/>
              </a:rPr>
              <a:t>Standards as ordinary Portland cement (OPC), and Excels in Every category.</a:t>
            </a:r>
            <a:br>
              <a:rPr lang="en-US" sz="1900" dirty="0">
                <a:latin typeface="Arial"/>
                <a:cs typeface="Arial"/>
              </a:rPr>
            </a:br>
            <a:br>
              <a:rPr lang="en-US" sz="1900" dirty="0">
                <a:latin typeface="Arial"/>
                <a:cs typeface="Arial"/>
              </a:rPr>
            </a:br>
            <a:endParaRPr lang="en-US" sz="19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9127" y="0"/>
            <a:ext cx="3496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Structural Qualities 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891" y="3180682"/>
            <a:ext cx="6104639" cy="3677318"/>
          </a:xfrm>
          <a:prstGeom prst="rect">
            <a:avLst/>
          </a:prstGeom>
          <a:ln w="19050" cap="flat" cmpd="sng" algn="ctr">
            <a:solidFill>
              <a:srgbClr val="FF1BFC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645459"/>
            <a:ext cx="9144001" cy="7597158"/>
          </a:xfrm>
        </p:spPr>
        <p:txBody>
          <a:bodyPr>
            <a:normAutofit/>
          </a:bodyPr>
          <a:lstStyle/>
          <a:p>
            <a:pPr algn="l"/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2322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  <a:latin typeface="Arial"/>
                <a:cs typeface="Arial"/>
              </a:rPr>
              <a:t>NC….</a:t>
            </a: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. </a:t>
            </a:r>
            <a:r>
              <a:rPr lang="en-US" sz="2400" b="1" dirty="0">
                <a:latin typeface="Arial"/>
                <a:cs typeface="Arial"/>
              </a:rPr>
              <a:t>      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400" b="1" dirty="0">
                <a:latin typeface="Arial"/>
                <a:cs typeface="Arial"/>
              </a:rPr>
              <a:t>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b="1" dirty="0">
                <a:latin typeface="Arial"/>
                <a:cs typeface="Arial"/>
              </a:rPr>
              <a:t>Has</a:t>
            </a:r>
            <a:r>
              <a:rPr lang="en-US" sz="2400" dirty="0">
                <a:latin typeface="Arial"/>
                <a:cs typeface="Arial"/>
              </a:rPr>
              <a:t> Low </a:t>
            </a:r>
            <a:r>
              <a:rPr lang="en-US" sz="2400" dirty="0">
                <a:solidFill>
                  <a:srgbClr val="0CFFFF"/>
                </a:solidFill>
                <a:latin typeface="Arial"/>
                <a:cs typeface="Arial"/>
              </a:rPr>
              <a:t>Coefficient of Expansion</a:t>
            </a:r>
            <a:r>
              <a:rPr lang="en-US" sz="2400" dirty="0">
                <a:latin typeface="Arial"/>
                <a:cs typeface="Arial"/>
              </a:rPr>
              <a:t>, and will work in freezing or tropical regions of the world.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 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400" b="1" dirty="0">
                <a:latin typeface="Arial"/>
                <a:cs typeface="Arial"/>
              </a:rPr>
              <a:t>Is Hydrophobic and therefore </a:t>
            </a:r>
            <a:r>
              <a:rPr lang="en-US" sz="2400" dirty="0">
                <a:solidFill>
                  <a:srgbClr val="0CFFFF"/>
                </a:solidFill>
                <a:latin typeface="Arial"/>
                <a:cs typeface="Arial"/>
              </a:rPr>
              <a:t>Highly-Resistant or impervious </a:t>
            </a:r>
            <a:r>
              <a:rPr lang="en-US" sz="2400" dirty="0">
                <a:latin typeface="Arial"/>
                <a:cs typeface="Arial"/>
              </a:rPr>
              <a:t>to water, acids, corrosion, sulfates and more..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Will  </a:t>
            </a:r>
            <a:r>
              <a:rPr lang="en-US" sz="2400" dirty="0">
                <a:solidFill>
                  <a:srgbClr val="0CFFFF"/>
                </a:solidFill>
                <a:latin typeface="Arial"/>
                <a:cs typeface="Arial"/>
              </a:rPr>
              <a:t>NOT Corrode or Decompose Reinforcing</a:t>
            </a:r>
            <a:r>
              <a:rPr lang="en-US" sz="2400" dirty="0">
                <a:latin typeface="Arial"/>
                <a:cs typeface="Arial"/>
              </a:rPr>
              <a:t>, whether Steel, Fiberglass,  Basalt, Hemp, or Bamboo.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9127" y="0"/>
            <a:ext cx="3496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Structural Qualities </a:t>
            </a:r>
            <a:endParaRPr lang="en-US"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br>
              <a:rPr lang="en-US" sz="3200" dirty="0"/>
            </a:b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771407" y="323165"/>
            <a:ext cx="748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FFFF"/>
                </a:solidFill>
                <a:latin typeface="Arial"/>
                <a:cs typeface="Arial"/>
              </a:rPr>
              <a:t>NC</a:t>
            </a:r>
            <a:r>
              <a:rPr lang="en-US" sz="3600" dirty="0">
                <a:latin typeface="Arial"/>
                <a:cs typeface="Arial"/>
              </a:rPr>
              <a:t> has High Tensile Strength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90" y="1274694"/>
            <a:ext cx="7064652" cy="2959946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Left Arrow 10"/>
          <p:cNvSpPr/>
          <p:nvPr/>
        </p:nvSpPr>
        <p:spPr>
          <a:xfrm>
            <a:off x="15542" y="2654404"/>
            <a:ext cx="983856" cy="295994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10800000">
            <a:off x="7886814" y="2544599"/>
            <a:ext cx="983856" cy="295994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00131" y="3061942"/>
            <a:ext cx="3558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5FE4EB"/>
                </a:solidFill>
                <a:latin typeface="Arial"/>
                <a:cs typeface="Arial"/>
              </a:rPr>
              <a:t>NC</a:t>
            </a:r>
            <a:r>
              <a:rPr lang="en-US" sz="3200" dirty="0">
                <a:latin typeface="Arial"/>
                <a:cs typeface="Arial"/>
              </a:rPr>
              <a:t> Coating Material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00131" y="1274694"/>
            <a:ext cx="3558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Tension applied on thin piece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190968" y="4234640"/>
            <a:ext cx="946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This</a:t>
            </a:r>
            <a:r>
              <a:rPr lang="en-US" sz="2400" i="1" dirty="0">
                <a:solidFill>
                  <a:srgbClr val="A3EBEB"/>
                </a:solidFill>
                <a:latin typeface="Arial"/>
                <a:cs typeface="Arial"/>
              </a:rPr>
              <a:t>NC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Sample measures only 1/8” thick </a:t>
            </a:r>
            <a:r>
              <a:rPr lang="en-US" sz="2400" dirty="0" err="1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 1” wide </a:t>
            </a:r>
            <a:r>
              <a:rPr lang="en-US" sz="2400" dirty="0" err="1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 3” Long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Opulent.thmx</Template>
  <TotalTime>11170</TotalTime>
  <Words>488</Words>
  <Application>Microsoft Office PowerPoint</Application>
  <PresentationFormat>On-screen Show (4:3)</PresentationFormat>
  <Paragraphs>113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Comic Sans MS</vt:lpstr>
      <vt:lpstr>Constantia</vt:lpstr>
      <vt:lpstr>Helvetica</vt:lpstr>
      <vt:lpstr>Wingdings 2</vt:lpstr>
      <vt:lpstr>Flow</vt:lpstr>
      <vt:lpstr>Navrattan Crete</vt:lpstr>
      <vt:lpstr>Algae have been estimated to include anything from 30,000 to more than 1 million species</vt:lpstr>
      <vt:lpstr>Our Technology uses a Proprietary Binder derived through a species of Algae, and a guarded extraction process, which ultimately transforms an Enzyme of the Algae into a highly concentratedElastic Polymeric Powder </vt:lpstr>
      <vt:lpstr>The Magic of NC Cement Polymer is that it binds  by Covalent Bonding which is a joining of two atoms when the two share a pair of electrons.</vt:lpstr>
      <vt:lpstr>PowerPoint Presentation</vt:lpstr>
      <vt:lpstr>Due to the Covalent Bonding nature of NC cement, it becomes Monolithic, and cures by an  Exothermic  Reaction,  which intrinsically  expels the water.    </vt:lpstr>
      <vt:lpstr> </vt:lpstr>
      <vt:lpstr> </vt:lpstr>
      <vt:lpstr> </vt:lpstr>
      <vt:lpstr> </vt:lpstr>
      <vt:lpstr>. </vt:lpstr>
      <vt:lpstr>.     </vt:lpstr>
      <vt:lpstr>. </vt:lpstr>
      <vt:lpstr> </vt:lpstr>
      <vt:lpstr>. </vt:lpstr>
      <vt:lpstr>An Elastomer is a polymer with Viscoelasticity. NC is Semi-Elastic Polymeric Cement that has Flexibility and  Memory 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</vt:vector>
  </TitlesOfParts>
  <Company>Black Diamond Quarry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World Crete</dc:title>
  <dc:creator>John Fanuzzi</dc:creator>
  <cp:lastModifiedBy>navrattan blue crete</cp:lastModifiedBy>
  <cp:revision>57</cp:revision>
  <cp:lastPrinted>2013-05-14T05:24:49Z</cp:lastPrinted>
  <dcterms:created xsi:type="dcterms:W3CDTF">2015-08-12T04:09:35Z</dcterms:created>
  <dcterms:modified xsi:type="dcterms:W3CDTF">2016-09-30T12:17:01Z</dcterms:modified>
</cp:coreProperties>
</file>