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4" r:id="rId1"/>
  </p:sldMasterIdLst>
  <p:sldIdLst>
    <p:sldId id="266" r:id="rId2"/>
    <p:sldId id="256" r:id="rId3"/>
    <p:sldId id="262" r:id="rId4"/>
    <p:sldId id="263" r:id="rId5"/>
    <p:sldId id="267" r:id="rId6"/>
    <p:sldId id="268" r:id="rId7"/>
    <p:sldId id="264" r:id="rId8"/>
    <p:sldId id="258" r:id="rId9"/>
    <p:sldId id="265" r:id="rId10"/>
    <p:sldId id="261" r:id="rId11"/>
    <p:sldId id="259" r:id="rId12"/>
    <p:sldId id="260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BB"/>
    <a:srgbClr val="FF09A5"/>
    <a:srgbClr val="1B10A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01" autoAdjust="0"/>
    <p:restoredTop sz="94660"/>
  </p:normalViewPr>
  <p:slideViewPr>
    <p:cSldViewPr snapToGrid="0" snapToObjects="1">
      <p:cViewPr>
        <p:scale>
          <a:sx n="73" d="100"/>
          <a:sy n="73" d="100"/>
        </p:scale>
        <p:origin x="-125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F4735C8-E663-0A4B-B27E-C678BCA9AB3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8DF85F5-FB5E-4F79-A561-97039C58DE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35C8-E663-0A4B-B27E-C678BCA9AB3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F25F-EDBB-F448-A232-42B28D8C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35C8-E663-0A4B-B27E-C678BCA9AB3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F25F-EDBB-F448-A232-42B28D8C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35C8-E663-0A4B-B27E-C678BCA9AB3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F25F-EDBB-F448-A232-42B28D8CE8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61AD7-4447-5F40-B6D7-C2E6F960BA43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2BC0-6A9F-3A41-9E0C-A89624F8E9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35C8-E663-0A4B-B27E-C678BCA9AB3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F25F-EDBB-F448-A232-42B28D8CE8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35C8-E663-0A4B-B27E-C678BCA9AB3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F25F-EDBB-F448-A232-42B28D8C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35C8-E663-0A4B-B27E-C678BCA9AB3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F25F-EDBB-F448-A232-42B28D8CE8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35C8-E663-0A4B-B27E-C678BCA9AB3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BF25F-EDBB-F448-A232-42B28D8C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DF4735C8-E663-0A4B-B27E-C678BCA9AB3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4845-A08A-4DF4-8D99-E2E7B6D41C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4735C8-E663-0A4B-B27E-C678BCA9AB3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DBF25F-EDBB-F448-A232-42B28D8CE8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DF4735C8-E663-0A4B-B27E-C678BCA9AB37}" type="datetimeFigureOut">
              <a:rPr lang="en-US" smtClean="0"/>
              <a:pPr/>
              <a:t>9/24/2016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20DBF25F-EDBB-F448-A232-42B28D8CE8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406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8"/>
          <p:cNvSpPr txBox="1">
            <a:spLocks/>
          </p:cNvSpPr>
          <p:nvPr/>
        </p:nvSpPr>
        <p:spPr>
          <a:xfrm>
            <a:off x="2003614" y="365821"/>
            <a:ext cx="6347010" cy="1247826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200" b="1" dirty="0" smtClean="0">
                <a:solidFill>
                  <a:srgbClr val="1B10A4"/>
                </a:solidFill>
              </a:rPr>
              <a:t>Decorative appeal for today's modern designs.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B10A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5660" y="1698739"/>
            <a:ext cx="597458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 Easy to color using normal pigments can be added = a wide color spectrum.  </a:t>
            </a:r>
          </a:p>
          <a:p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Color consistency - Rich and True pastel colors</a:t>
            </a:r>
          </a:p>
          <a:p>
            <a:endParaRPr lang="en-US" dirty="0"/>
          </a:p>
        </p:txBody>
      </p:sp>
      <p:pic>
        <p:nvPicPr>
          <p:cNvPr id="12" name="Picture 11" descr="nw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07576"/>
            <a:ext cx="1402352" cy="12601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36300" y="3108815"/>
            <a:ext cx="4724400" cy="1904248"/>
          </a:xfrm>
          <a:prstGeom prst="rect">
            <a:avLst/>
          </a:prstGeom>
          <a:ln w="28575" cap="flat" cmpd="sng" algn="ctr">
            <a:solidFill>
              <a:srgbClr val="FF09A5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118" y="4399394"/>
            <a:ext cx="3739681" cy="2259808"/>
          </a:xfrm>
          <a:prstGeom prst="rect">
            <a:avLst/>
          </a:prstGeom>
          <a:ln w="28575" cap="flat" cmpd="sng" algn="ctr">
            <a:solidFill>
              <a:srgbClr val="FF09A5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" y="972273"/>
            <a:ext cx="9144001" cy="5885727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07296" y="351260"/>
            <a:ext cx="7542212" cy="495816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07296" y="351260"/>
            <a:ext cx="7542212" cy="495816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itle 8"/>
          <p:cNvSpPr txBox="1">
            <a:spLocks/>
          </p:cNvSpPr>
          <p:nvPr/>
        </p:nvSpPr>
        <p:spPr>
          <a:xfrm>
            <a:off x="2400919" y="-245892"/>
            <a:ext cx="6347010" cy="1247826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200" b="1" dirty="0" smtClean="0">
                <a:solidFill>
                  <a:srgbClr val="1B10A4"/>
                </a:solidFill>
              </a:rPr>
              <a:t>HUGE Profit Margins for NWC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B10A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" name="Picture 27" descr="nw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69476"/>
            <a:ext cx="1402352" cy="12601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111" y="1519402"/>
            <a:ext cx="4343456" cy="3535003"/>
          </a:xfrm>
          <a:prstGeom prst="rect">
            <a:avLst/>
          </a:prstGeom>
          <a:ln w="28575" cap="flat" cmpd="sng" algn="ctr">
            <a:solidFill>
              <a:srgbClr val="FF21BB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" y="1544802"/>
            <a:ext cx="2857500" cy="526711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" y="972273"/>
            <a:ext cx="9144001" cy="5885727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/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07296" y="351260"/>
            <a:ext cx="7542212" cy="495816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7296" y="351260"/>
            <a:ext cx="7542212" cy="495816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nw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07576"/>
            <a:ext cx="1402352" cy="1260136"/>
          </a:xfrm>
          <a:prstGeom prst="rect">
            <a:avLst/>
          </a:prstGeom>
        </p:spPr>
      </p:pic>
      <p:sp>
        <p:nvSpPr>
          <p:cNvPr id="16" name="Content Placeholder 4"/>
          <p:cNvSpPr txBox="1">
            <a:spLocks/>
          </p:cNvSpPr>
          <p:nvPr/>
        </p:nvSpPr>
        <p:spPr>
          <a:xfrm>
            <a:off x="468313" y="2071688"/>
            <a:ext cx="8229600" cy="4429125"/>
          </a:xfrm>
          <a:prstGeom prst="rect">
            <a:avLst/>
          </a:prstGeom>
        </p:spPr>
        <p:txBody>
          <a:bodyPr vert="horz" lIns="45720" rIns="45720">
            <a:normAutofit/>
          </a:bodyPr>
          <a:lstStyle/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 for your undivided attention</a:t>
            </a: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NARATTAN</a:t>
            </a:r>
            <a:r>
              <a:rPr kumimoji="0" lang="en-US" sz="2700" b="0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WHITE CEMENT 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More Company Information </a:t>
            </a: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Below</a:t>
            </a:r>
          </a:p>
          <a:p>
            <a:pPr marR="64008" algn="ctr" defTabSz="914400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en-US" sz="2400" b="1" dirty="0" smtClean="0">
                <a:solidFill>
                  <a:schemeClr val="bg1"/>
                </a:solidFill>
              </a:rPr>
              <a:t>http://www.navrattancement.com</a:t>
            </a:r>
          </a:p>
          <a:p>
            <a:pPr marR="64008" algn="ctr" defTabSz="914400">
              <a:spcBef>
                <a:spcPts val="400"/>
              </a:spcBef>
              <a:buClr>
                <a:schemeClr val="accent1"/>
              </a:buClr>
              <a:buSzPct val="68000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013" y="387927"/>
            <a:ext cx="2755900" cy="1168691"/>
          </a:xfrm>
          <a:prstGeom prst="rect">
            <a:avLst/>
          </a:prstGeom>
          <a:ln w="28575" cap="flat" cmpd="sng" algn="ctr">
            <a:solidFill>
              <a:srgbClr val="FF09A5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24436" y="5487145"/>
            <a:ext cx="8362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 </a:t>
            </a:r>
            <a:r>
              <a:rPr lang="en-US" sz="2400" dirty="0"/>
              <a:t>addition to offering great design flexibility, Navrattan White is a quality product that </a:t>
            </a:r>
            <a:r>
              <a:rPr lang="en-US" sz="2400" dirty="0" smtClean="0"/>
              <a:t>implants </a:t>
            </a:r>
            <a:r>
              <a:rPr lang="en-US" sz="2400" dirty="0"/>
              <a:t>proven high early strength and performance. 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38442" y="358906"/>
            <a:ext cx="6347010" cy="124782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1B10A4"/>
                </a:solidFill>
              </a:rPr>
              <a:t>Navrattan White Cement</a:t>
            </a:r>
            <a:endParaRPr lang="en-US" dirty="0">
              <a:solidFill>
                <a:srgbClr val="1B10A4"/>
              </a:solidFill>
            </a:endParaRPr>
          </a:p>
        </p:txBody>
      </p:sp>
      <p:pic>
        <p:nvPicPr>
          <p:cNvPr id="12" name="Picture 11" descr="nw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07576"/>
            <a:ext cx="1402352" cy="1260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129" y="2468880"/>
            <a:ext cx="3143356" cy="1476103"/>
          </a:xfrm>
          <a:prstGeom prst="rect">
            <a:avLst/>
          </a:prstGeom>
          <a:ln w="28575" cap="flat" cmpd="sng" algn="ctr">
            <a:solidFill>
              <a:srgbClr val="FF09A5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/>
          <p:cNvSpPr txBox="1"/>
          <p:nvPr/>
        </p:nvSpPr>
        <p:spPr>
          <a:xfrm>
            <a:off x="524436" y="1750414"/>
            <a:ext cx="54583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Navrattan White Cement is a specially manufactured cement that has revolutionized the development of architectural concrete. The use of Navrattan White Cement provides many building and construction applications with a wide range of aesthetic and decorative opportunities.</a:t>
            </a:r>
            <a:endParaRPr lang="en-US" sz="2400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1842"/>
            <a:ext cx="9144000" cy="6858000"/>
          </a:xfrm>
          <a:prstGeom prst="rect">
            <a:avLst/>
          </a:prstGeom>
          <a:noFill/>
          <a:ln w="28575" cap="flat" cmpd="sng" algn="ctr">
            <a:solidFill>
              <a:srgbClr val="FF09A5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2003614" y="365821"/>
            <a:ext cx="6347010" cy="1247826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200" b="1" dirty="0" smtClean="0">
                <a:solidFill>
                  <a:srgbClr val="1B10A4"/>
                </a:solidFill>
              </a:rPr>
              <a:t>This Technology means even better performance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B10A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0547" y="2463282"/>
            <a:ext cx="64093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High Early strength development and shortercycle times in pre-cast manufacture.</a:t>
            </a:r>
          </a:p>
          <a:p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Good mixing and blending capabilities means reliable strength combined with excellent bonding ability.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11" name="Picture 10" descr="nw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07576"/>
            <a:ext cx="1402352" cy="1260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0" y="2058229"/>
            <a:ext cx="2159000" cy="1283529"/>
          </a:xfrm>
          <a:prstGeom prst="rect">
            <a:avLst/>
          </a:prstGeom>
          <a:ln w="28575" cap="flat" cmpd="sng" algn="ctr">
            <a:solidFill>
              <a:srgbClr val="FF09A5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900" y="4117133"/>
            <a:ext cx="1684918" cy="1577826"/>
          </a:xfrm>
          <a:prstGeom prst="rect">
            <a:avLst/>
          </a:prstGeom>
          <a:ln w="28575" cap="flat" cmpd="sng" algn="ctr">
            <a:solidFill>
              <a:srgbClr val="FF09A5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8"/>
          <p:cNvSpPr txBox="1">
            <a:spLocks/>
          </p:cNvSpPr>
          <p:nvPr/>
        </p:nvSpPr>
        <p:spPr>
          <a:xfrm>
            <a:off x="2003614" y="216533"/>
            <a:ext cx="6347010" cy="1247826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200" b="1" dirty="0" smtClean="0">
                <a:solidFill>
                  <a:srgbClr val="1B10A4"/>
                </a:solidFill>
              </a:rPr>
              <a:t>Suitable for a wide variety of </a:t>
            </a:r>
            <a:r>
              <a:rPr lang="en-US" sz="3200" b="1" dirty="0" err="1" smtClean="0">
                <a:solidFill>
                  <a:srgbClr val="1B10A4"/>
                </a:solidFill>
              </a:rPr>
              <a:t>aaplications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B10A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549" y="3597868"/>
            <a:ext cx="38255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Architectural Color finishes in buildings, bridges, retaining walls/barriers etc.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Pre-cast walls, columns, panels and floors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8975" y="1613647"/>
            <a:ext cx="80616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Navrattan White Cement uses its key features of whiteness and proven high early strength to deliver superior performance in the following uses:</a:t>
            </a:r>
            <a:endParaRPr lang="en-US" sz="2800" dirty="0"/>
          </a:p>
        </p:txBody>
      </p:sp>
      <p:pic>
        <p:nvPicPr>
          <p:cNvPr id="11" name="Picture 10" descr="nw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07576"/>
            <a:ext cx="1402352" cy="1260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155" y="3597868"/>
            <a:ext cx="4354579" cy="245601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8"/>
          <p:cNvSpPr txBox="1">
            <a:spLocks/>
          </p:cNvSpPr>
          <p:nvPr/>
        </p:nvSpPr>
        <p:spPr>
          <a:xfrm>
            <a:off x="2173499" y="107576"/>
            <a:ext cx="6347010" cy="1247826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200" b="1" dirty="0" smtClean="0">
                <a:solidFill>
                  <a:srgbClr val="1B10A4"/>
                </a:solidFill>
              </a:rPr>
              <a:t>Suitable for a wide variety of applications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B10A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747" y="1806103"/>
            <a:ext cx="5673012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Pre-cast blocks and pavers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Colored mortars and render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Decorative pavements and terrazzo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Grout and tiling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Pool finishes and furniture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White Plastering </a:t>
            </a:r>
            <a:endParaRPr lang="en-US" sz="2400" dirty="0"/>
          </a:p>
        </p:txBody>
      </p:sp>
      <p:pic>
        <p:nvPicPr>
          <p:cNvPr id="8" name="Picture 7" descr="nw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07576"/>
            <a:ext cx="1402352" cy="1260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087" y="2657187"/>
            <a:ext cx="2359913" cy="2253049"/>
          </a:xfrm>
          <a:prstGeom prst="rect">
            <a:avLst/>
          </a:prstGeom>
          <a:ln w="28575" cap="flat" cmpd="sng" algn="ctr">
            <a:solidFill>
              <a:srgbClr val="FF09A5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315" y="4859436"/>
            <a:ext cx="2702488" cy="1771578"/>
          </a:xfrm>
          <a:prstGeom prst="rect">
            <a:avLst/>
          </a:prstGeom>
          <a:ln w="28575" cap="flat" cmpd="sng" algn="ctr">
            <a:solidFill>
              <a:srgbClr val="FF09A5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4803" y="1806103"/>
            <a:ext cx="1612900" cy="1045604"/>
          </a:xfrm>
          <a:prstGeom prst="rect">
            <a:avLst/>
          </a:prstGeom>
          <a:ln w="28575" cap="flat" cmpd="sng" algn="ctr">
            <a:solidFill>
              <a:srgbClr val="FF09A5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8"/>
          <p:cNvSpPr txBox="1">
            <a:spLocks/>
          </p:cNvSpPr>
          <p:nvPr/>
        </p:nvSpPr>
        <p:spPr>
          <a:xfrm>
            <a:off x="2003614" y="216533"/>
            <a:ext cx="6347010" cy="532767"/>
          </a:xfrm>
          <a:prstGeom prst="rect">
            <a:avLst/>
          </a:prstGeom>
        </p:spPr>
        <p:txBody>
          <a:bodyPr vert="horz" anchor="b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200" b="1" dirty="0" smtClean="0">
                <a:solidFill>
                  <a:srgbClr val="1B10A4"/>
                </a:solidFill>
              </a:rPr>
              <a:t>Minimum Cost for Plant Setup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B10A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247" y="1638300"/>
            <a:ext cx="4047153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There is a much lower capitalization cost for plant equipment than traditional White Portland Cement. 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No Heating of Limestone is required.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Simple process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sz="2400" dirty="0"/>
          </a:p>
        </p:txBody>
      </p:sp>
      <p:pic>
        <p:nvPicPr>
          <p:cNvPr id="8" name="Picture 7" descr="nw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07576"/>
            <a:ext cx="1402352" cy="12601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986" y="1181100"/>
            <a:ext cx="4647016" cy="54991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2667000" y="4902200"/>
            <a:ext cx="1569986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8"/>
          <p:cNvSpPr txBox="1">
            <a:spLocks/>
          </p:cNvSpPr>
          <p:nvPr/>
        </p:nvSpPr>
        <p:spPr>
          <a:xfrm>
            <a:off x="2400919" y="-149288"/>
            <a:ext cx="6347010" cy="1247826"/>
          </a:xfrm>
          <a:prstGeom prst="rect">
            <a:avLst/>
          </a:prstGeom>
        </p:spPr>
        <p:txBody>
          <a:bodyPr vert="horz" anchor="b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200" b="1" dirty="0" smtClean="0">
                <a:solidFill>
                  <a:srgbClr val="1B10A4"/>
                </a:solidFill>
              </a:rPr>
              <a:t>NO MAINTENANCE FOR LONG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B10A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024" y="1716870"/>
            <a:ext cx="89281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Concrete and other products manufactured with Navrattan White Cement should require no additional maintenance if designed and constructed following proper and accepted procedures.</a:t>
            </a:r>
            <a:endParaRPr lang="en-US" sz="2800" dirty="0"/>
          </a:p>
        </p:txBody>
      </p:sp>
      <p:pic>
        <p:nvPicPr>
          <p:cNvPr id="9" name="Picture 8" descr="nw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07576"/>
            <a:ext cx="1402352" cy="1260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079" y="4193333"/>
            <a:ext cx="5670550" cy="2338613"/>
          </a:xfrm>
          <a:prstGeom prst="rect">
            <a:avLst/>
          </a:prstGeom>
          <a:ln w="28575" cap="flat" cmpd="sng" algn="ctr">
            <a:solidFill>
              <a:srgbClr val="FF09A5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307296" y="351260"/>
            <a:ext cx="7542212" cy="495816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2400919" y="246756"/>
            <a:ext cx="6347010" cy="1247826"/>
          </a:xfrm>
          <a:prstGeom prst="rect">
            <a:avLst/>
          </a:prstGeom>
        </p:spPr>
        <p:txBody>
          <a:bodyPr vert="horz" anchor="b">
            <a:normAutofit fontScale="90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200" b="1" dirty="0" smtClean="0">
                <a:solidFill>
                  <a:srgbClr val="1B10A4"/>
                </a:solidFill>
              </a:rPr>
              <a:t>Original and Unique Formulation offers  higher performance than Portland Products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B10A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nw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07576"/>
            <a:ext cx="1402352" cy="1260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296" y="1785696"/>
            <a:ext cx="397484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100" dirty="0" smtClean="0"/>
              <a:t> Navrattan White Cement  is hydrophobic, which means water is less likely to penetrate as it does with OPC.</a:t>
            </a:r>
          </a:p>
          <a:p>
            <a:pPr>
              <a:buFont typeface="Arial" pitchFamily="34" charset="0"/>
              <a:buChar char="•"/>
            </a:pPr>
            <a:endParaRPr lang="en-US" sz="2100" dirty="0" smtClean="0"/>
          </a:p>
          <a:p>
            <a:pPr>
              <a:buFont typeface="Arial" pitchFamily="34" charset="0"/>
              <a:buChar char="•"/>
            </a:pPr>
            <a:r>
              <a:rPr lang="en-US" sz="2100" dirty="0" smtClean="0"/>
              <a:t> Better bonding – we use a proprietary polymer binder in all of our High Performance blends</a:t>
            </a:r>
          </a:p>
          <a:p>
            <a:pPr>
              <a:buFont typeface="Arial" pitchFamily="34" charset="0"/>
              <a:buChar char="•"/>
            </a:pPr>
            <a:endParaRPr lang="en-US" sz="2100" dirty="0" smtClean="0"/>
          </a:p>
          <a:p>
            <a:pPr>
              <a:buFont typeface="Arial" pitchFamily="34" charset="0"/>
              <a:buChar char="•"/>
            </a:pPr>
            <a:r>
              <a:rPr lang="en-US" sz="2100" dirty="0" smtClean="0"/>
              <a:t> Excellent Workability</a:t>
            </a:r>
          </a:p>
          <a:p>
            <a:pPr>
              <a:buFont typeface="Arial" pitchFamily="34" charset="0"/>
              <a:buChar char="•"/>
            </a:pPr>
            <a:endParaRPr lang="en-US" sz="2100" dirty="0" smtClean="0"/>
          </a:p>
          <a:p>
            <a:pPr>
              <a:buFont typeface="Arial" pitchFamily="34" charset="0"/>
              <a:buChar char="•"/>
            </a:pPr>
            <a:r>
              <a:rPr lang="en-US" sz="2100" dirty="0" smtClean="0"/>
              <a:t>Variable set times available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606473" y="1785696"/>
            <a:ext cx="4103928" cy="480171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307296" y="351260"/>
            <a:ext cx="7542212" cy="495816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07296" y="351260"/>
            <a:ext cx="7542212" cy="4958160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/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lang="en-US" sz="2400" dirty="0" smtClean="0">
              <a:solidFill>
                <a:schemeClr val="bg1"/>
              </a:solidFill>
              <a:latin typeface="+mj-lt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lvl="0" defTabSz="914400">
              <a:spcBef>
                <a:spcPts val="300"/>
              </a:spcBef>
              <a:buClr>
                <a:schemeClr val="accent1"/>
              </a:buClr>
              <a:buSzPct val="90000"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8"/>
          <p:cNvSpPr txBox="1">
            <a:spLocks/>
          </p:cNvSpPr>
          <p:nvPr/>
        </p:nvSpPr>
        <p:spPr>
          <a:xfrm>
            <a:off x="2400919" y="556531"/>
            <a:ext cx="6347010" cy="1247826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lvl="0" algn="ctr" defTabSz="914400">
              <a:spcBef>
                <a:spcPct val="0"/>
              </a:spcBef>
            </a:pPr>
            <a:r>
              <a:rPr lang="en-US" sz="3200" b="1" dirty="0" smtClean="0">
                <a:solidFill>
                  <a:srgbClr val="1B10A4"/>
                </a:solidFill>
              </a:rPr>
              <a:t>NWC will bond and Not Delaminate from Old Portland Cement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B10A4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nw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36" y="107576"/>
            <a:ext cx="1402352" cy="126013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0547" y="2104973"/>
            <a:ext cx="8337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Better bonding than 100%  Portland based white cements</a:t>
            </a:r>
          </a:p>
        </p:txBody>
      </p:sp>
      <p:grpSp>
        <p:nvGrpSpPr>
          <p:cNvPr id="14" name="Group 7"/>
          <p:cNvGrpSpPr/>
          <p:nvPr/>
        </p:nvGrpSpPr>
        <p:grpSpPr>
          <a:xfrm>
            <a:off x="669361" y="3393031"/>
            <a:ext cx="901987" cy="3251200"/>
            <a:chOff x="980440" y="2615219"/>
            <a:chExt cx="1214120" cy="3251200"/>
          </a:xfrm>
        </p:grpSpPr>
        <p:sp>
          <p:nvSpPr>
            <p:cNvPr id="15" name="Rectangle 14"/>
            <p:cNvSpPr/>
            <p:nvPr/>
          </p:nvSpPr>
          <p:spPr>
            <a:xfrm>
              <a:off x="980440" y="2615219"/>
              <a:ext cx="1046480" cy="3251200"/>
            </a:xfrm>
            <a:prstGeom prst="rect">
              <a:avLst/>
            </a:prstGeom>
            <a:blipFill rotWithShape="1">
              <a:blip r:embed="rId4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26920" y="2615219"/>
              <a:ext cx="167640" cy="3251200"/>
            </a:xfrm>
            <a:prstGeom prst="rect">
              <a:avLst/>
            </a:prstGeom>
            <a:blipFill rotWithShape="1">
              <a:blip r:embed="rId5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8"/>
          <p:cNvGrpSpPr/>
          <p:nvPr/>
        </p:nvGrpSpPr>
        <p:grpSpPr>
          <a:xfrm rot="16200000">
            <a:off x="5170856" y="2930127"/>
            <a:ext cx="618724" cy="5862320"/>
            <a:chOff x="980440" y="2615219"/>
            <a:chExt cx="1214120" cy="3251200"/>
          </a:xfrm>
        </p:grpSpPr>
        <p:sp>
          <p:nvSpPr>
            <p:cNvPr id="18" name="Rectangle 17"/>
            <p:cNvSpPr/>
            <p:nvPr/>
          </p:nvSpPr>
          <p:spPr>
            <a:xfrm>
              <a:off x="980440" y="2615219"/>
              <a:ext cx="1046480" cy="3251200"/>
            </a:xfrm>
            <a:prstGeom prst="rect">
              <a:avLst/>
            </a:prstGeom>
            <a:blipFill rotWithShape="1">
              <a:blip r:embed="rId4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26920" y="2615219"/>
              <a:ext cx="167640" cy="3251200"/>
            </a:xfrm>
            <a:prstGeom prst="rect">
              <a:avLst/>
            </a:prstGeom>
            <a:blipFill rotWithShape="1">
              <a:blip r:embed="rId5"/>
              <a:tile tx="0" ty="0" sx="100000" sy="100000" flip="none" algn="tl"/>
            </a:blip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91298" y="4416490"/>
            <a:ext cx="485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NWC Bonds Without extra Chemical Additives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6200000" flipH="1">
            <a:off x="3372971" y="5069349"/>
            <a:ext cx="851534" cy="284480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1"/>
          </p:cNvCxnSpPr>
          <p:nvPr/>
        </p:nvCxnSpPr>
        <p:spPr>
          <a:xfrm rot="10800000" flipV="1">
            <a:off x="1446806" y="4601156"/>
            <a:ext cx="1244492" cy="417474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7361</TotalTime>
  <Words>377</Words>
  <Application>Microsoft Macintosh PowerPoint</Application>
  <PresentationFormat>On-screen Show (4:3)</PresentationFormat>
  <Paragraphs>82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Concourse</vt:lpstr>
      <vt:lpstr>Slide 1</vt:lpstr>
      <vt:lpstr>Navrattan White Cement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Black Diamond Quarry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Navrattan White Cement</dc:title>
  <dc:creator>John Fanuzzi</dc:creator>
  <cp:lastModifiedBy>shefali.singh</cp:lastModifiedBy>
  <cp:revision>8</cp:revision>
  <dcterms:created xsi:type="dcterms:W3CDTF">2016-09-07T15:33:28Z</dcterms:created>
  <dcterms:modified xsi:type="dcterms:W3CDTF">2016-09-24T07:11:59Z</dcterms:modified>
</cp:coreProperties>
</file>